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62" r:id="rId5"/>
    <p:sldId id="258" r:id="rId6"/>
    <p:sldId id="269" r:id="rId7"/>
    <p:sldId id="267" r:id="rId8"/>
    <p:sldId id="268" r:id="rId9"/>
    <p:sldId id="259" r:id="rId10"/>
    <p:sldId id="270" r:id="rId11"/>
    <p:sldId id="260" r:id="rId12"/>
    <p:sldId id="271" r:id="rId13"/>
    <p:sldId id="264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>
        <p:scale>
          <a:sx n="66" d="100"/>
          <a:sy n="66" d="100"/>
        </p:scale>
        <p:origin x="87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E1CBF-92DC-4FD8-8E5A-0DBF54C405D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95280E7-F63B-4E68-8C07-38C6097D1BF5}">
      <dgm:prSet/>
      <dgm:spPr/>
      <dgm:t>
        <a:bodyPr/>
        <a:lstStyle/>
        <a:p>
          <a:r>
            <a:rPr lang="en-US"/>
            <a:t>TB awareness creation through sensitization of PWDs in various settings</a:t>
          </a:r>
        </a:p>
      </dgm:t>
    </dgm:pt>
    <dgm:pt modelId="{E54FDA23-189A-4EE6-BF77-9A964A5570EB}" type="parTrans" cxnId="{084605B3-016F-4272-8140-44E408E43EDF}">
      <dgm:prSet/>
      <dgm:spPr/>
      <dgm:t>
        <a:bodyPr/>
        <a:lstStyle/>
        <a:p>
          <a:endParaRPr lang="en-US"/>
        </a:p>
      </dgm:t>
    </dgm:pt>
    <dgm:pt modelId="{885E04D4-0644-40D8-BE60-BA37A6B5617B}" type="sibTrans" cxnId="{084605B3-016F-4272-8140-44E408E43EDF}">
      <dgm:prSet/>
      <dgm:spPr/>
      <dgm:t>
        <a:bodyPr/>
        <a:lstStyle/>
        <a:p>
          <a:endParaRPr lang="en-US"/>
        </a:p>
      </dgm:t>
    </dgm:pt>
    <dgm:pt modelId="{B5040D5E-670F-435D-9995-EED9E5AE7F4D}">
      <dgm:prSet/>
      <dgm:spPr/>
      <dgm:t>
        <a:bodyPr/>
        <a:lstStyle/>
        <a:p>
          <a:r>
            <a:rPr lang="en-US"/>
            <a:t>Engagement of PWDs in TB CSO forums for sharing and learning</a:t>
          </a:r>
        </a:p>
      </dgm:t>
    </dgm:pt>
    <dgm:pt modelId="{FF389198-D25A-4634-9005-D764A77E3929}" type="parTrans" cxnId="{1F2F2F1E-96F9-49B3-A6BE-45C54408F4BB}">
      <dgm:prSet/>
      <dgm:spPr/>
      <dgm:t>
        <a:bodyPr/>
        <a:lstStyle/>
        <a:p>
          <a:endParaRPr lang="en-US"/>
        </a:p>
      </dgm:t>
    </dgm:pt>
    <dgm:pt modelId="{7F2995AB-CD3B-4A84-AC1E-A8F22C9151F3}" type="sibTrans" cxnId="{1F2F2F1E-96F9-49B3-A6BE-45C54408F4BB}">
      <dgm:prSet/>
      <dgm:spPr/>
      <dgm:t>
        <a:bodyPr/>
        <a:lstStyle/>
        <a:p>
          <a:endParaRPr lang="en-US"/>
        </a:p>
      </dgm:t>
    </dgm:pt>
    <dgm:pt modelId="{366DDCCE-00B0-4715-B414-CE35F781BE5D}">
      <dgm:prSet/>
      <dgm:spPr/>
      <dgm:t>
        <a:bodyPr/>
        <a:lstStyle/>
        <a:p>
          <a:r>
            <a:rPr lang="en-US"/>
            <a:t>Participation of PWD in various forums to share their experiences such as symposiums</a:t>
          </a:r>
        </a:p>
      </dgm:t>
    </dgm:pt>
    <dgm:pt modelId="{FFD9B355-5789-4B2A-9754-FDB65F3A110A}" type="parTrans" cxnId="{99530531-4A16-46C8-BDEE-FBF162D5E676}">
      <dgm:prSet/>
      <dgm:spPr/>
      <dgm:t>
        <a:bodyPr/>
        <a:lstStyle/>
        <a:p>
          <a:endParaRPr lang="en-US"/>
        </a:p>
      </dgm:t>
    </dgm:pt>
    <dgm:pt modelId="{B8D5D24C-40C2-43B5-9642-CA8F5EBDF311}" type="sibTrans" cxnId="{99530531-4A16-46C8-BDEE-FBF162D5E676}">
      <dgm:prSet/>
      <dgm:spPr/>
      <dgm:t>
        <a:bodyPr/>
        <a:lstStyle/>
        <a:p>
          <a:endParaRPr lang="en-US"/>
        </a:p>
      </dgm:t>
    </dgm:pt>
    <dgm:pt modelId="{146AFFB5-745C-4280-95A9-7C2B40D832BD}">
      <dgm:prSet/>
      <dgm:spPr/>
      <dgm:t>
        <a:bodyPr/>
        <a:lstStyle/>
        <a:p>
          <a:r>
            <a:rPr lang="en-US"/>
            <a:t>Engagement of PWDs in discussion panels on TV and Radio talk shows</a:t>
          </a:r>
        </a:p>
      </dgm:t>
    </dgm:pt>
    <dgm:pt modelId="{E7D54814-E29C-42D2-BE59-33C504D737A7}" type="parTrans" cxnId="{98888336-F23E-4BEB-B1F6-9FA7FBFEC2C3}">
      <dgm:prSet/>
      <dgm:spPr/>
      <dgm:t>
        <a:bodyPr/>
        <a:lstStyle/>
        <a:p>
          <a:endParaRPr lang="en-US"/>
        </a:p>
      </dgm:t>
    </dgm:pt>
    <dgm:pt modelId="{4BA4879A-9E34-40AA-9805-6F8EA69BAADF}" type="sibTrans" cxnId="{98888336-F23E-4BEB-B1F6-9FA7FBFEC2C3}">
      <dgm:prSet/>
      <dgm:spPr/>
      <dgm:t>
        <a:bodyPr/>
        <a:lstStyle/>
        <a:p>
          <a:endParaRPr lang="en-US"/>
        </a:p>
      </dgm:t>
    </dgm:pt>
    <dgm:pt modelId="{1049E85E-0C82-4C14-B224-2E576C220DC1}" type="pres">
      <dgm:prSet presAssocID="{D11E1CBF-92DC-4FD8-8E5A-0DBF54C405D0}" presName="root" presStyleCnt="0">
        <dgm:presLayoutVars>
          <dgm:dir/>
          <dgm:resizeHandles val="exact"/>
        </dgm:presLayoutVars>
      </dgm:prSet>
      <dgm:spPr/>
    </dgm:pt>
    <dgm:pt modelId="{6D1258D3-0E01-4A64-9AD4-F10CAA8501E8}" type="pres">
      <dgm:prSet presAssocID="{195280E7-F63B-4E68-8C07-38C6097D1BF5}" presName="compNode" presStyleCnt="0"/>
      <dgm:spPr/>
    </dgm:pt>
    <dgm:pt modelId="{16F2F9E0-60B6-4990-AC76-29F17AEA8CAB}" type="pres">
      <dgm:prSet presAssocID="{195280E7-F63B-4E68-8C07-38C6097D1BF5}" presName="bgRect" presStyleLbl="bgShp" presStyleIdx="0" presStyleCnt="4"/>
      <dgm:spPr/>
    </dgm:pt>
    <dgm:pt modelId="{FE1BEB4F-7A46-4FDE-A14A-75A6936D4137}" type="pres">
      <dgm:prSet presAssocID="{195280E7-F63B-4E68-8C07-38C6097D1BF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2857A40-2934-483D-81A5-A05DC0807DFF}" type="pres">
      <dgm:prSet presAssocID="{195280E7-F63B-4E68-8C07-38C6097D1BF5}" presName="spaceRect" presStyleCnt="0"/>
      <dgm:spPr/>
    </dgm:pt>
    <dgm:pt modelId="{40DBA24F-1B71-4691-A408-310B904E74B8}" type="pres">
      <dgm:prSet presAssocID="{195280E7-F63B-4E68-8C07-38C6097D1BF5}" presName="parTx" presStyleLbl="revTx" presStyleIdx="0" presStyleCnt="4">
        <dgm:presLayoutVars>
          <dgm:chMax val="0"/>
          <dgm:chPref val="0"/>
        </dgm:presLayoutVars>
      </dgm:prSet>
      <dgm:spPr/>
    </dgm:pt>
    <dgm:pt modelId="{10616F72-479C-4785-B897-AF6D6403EFE0}" type="pres">
      <dgm:prSet presAssocID="{885E04D4-0644-40D8-BE60-BA37A6B5617B}" presName="sibTrans" presStyleCnt="0"/>
      <dgm:spPr/>
    </dgm:pt>
    <dgm:pt modelId="{189BBB03-4ED6-411B-9421-3F5D1E09660B}" type="pres">
      <dgm:prSet presAssocID="{B5040D5E-670F-435D-9995-EED9E5AE7F4D}" presName="compNode" presStyleCnt="0"/>
      <dgm:spPr/>
    </dgm:pt>
    <dgm:pt modelId="{714F192B-CC5B-43AF-938A-3E70BE648FE6}" type="pres">
      <dgm:prSet presAssocID="{B5040D5E-670F-435D-9995-EED9E5AE7F4D}" presName="bgRect" presStyleLbl="bgShp" presStyleIdx="1" presStyleCnt="4"/>
      <dgm:spPr/>
    </dgm:pt>
    <dgm:pt modelId="{2AA8F6C3-1ED0-4316-BDC8-A5A91BC5CDE8}" type="pres">
      <dgm:prSet presAssocID="{B5040D5E-670F-435D-9995-EED9E5AE7F4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FEAE567-A74E-40A2-8846-A7A5B87CDD31}" type="pres">
      <dgm:prSet presAssocID="{B5040D5E-670F-435D-9995-EED9E5AE7F4D}" presName="spaceRect" presStyleCnt="0"/>
      <dgm:spPr/>
    </dgm:pt>
    <dgm:pt modelId="{79FB62C1-D491-4DC7-B779-E775F5DA6C24}" type="pres">
      <dgm:prSet presAssocID="{B5040D5E-670F-435D-9995-EED9E5AE7F4D}" presName="parTx" presStyleLbl="revTx" presStyleIdx="1" presStyleCnt="4">
        <dgm:presLayoutVars>
          <dgm:chMax val="0"/>
          <dgm:chPref val="0"/>
        </dgm:presLayoutVars>
      </dgm:prSet>
      <dgm:spPr/>
    </dgm:pt>
    <dgm:pt modelId="{0CC7096A-1EF9-4E37-9DEE-CD7B4764D119}" type="pres">
      <dgm:prSet presAssocID="{7F2995AB-CD3B-4A84-AC1E-A8F22C9151F3}" presName="sibTrans" presStyleCnt="0"/>
      <dgm:spPr/>
    </dgm:pt>
    <dgm:pt modelId="{81FA7E6F-834D-4BE0-8B79-8B09ACB8AEF1}" type="pres">
      <dgm:prSet presAssocID="{366DDCCE-00B0-4715-B414-CE35F781BE5D}" presName="compNode" presStyleCnt="0"/>
      <dgm:spPr/>
    </dgm:pt>
    <dgm:pt modelId="{87BA9695-8AB9-4C05-8E68-A33D07238E38}" type="pres">
      <dgm:prSet presAssocID="{366DDCCE-00B0-4715-B414-CE35F781BE5D}" presName="bgRect" presStyleLbl="bgShp" presStyleIdx="2" presStyleCnt="4"/>
      <dgm:spPr/>
    </dgm:pt>
    <dgm:pt modelId="{492F8FC9-4616-4D08-A3BE-923DD36FC2D5}" type="pres">
      <dgm:prSet presAssocID="{366DDCCE-00B0-4715-B414-CE35F781BE5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3288602-D200-44A3-A360-7CA835DEC985}" type="pres">
      <dgm:prSet presAssocID="{366DDCCE-00B0-4715-B414-CE35F781BE5D}" presName="spaceRect" presStyleCnt="0"/>
      <dgm:spPr/>
    </dgm:pt>
    <dgm:pt modelId="{46DFF033-C213-43F4-BFA9-3E84AFB9DA89}" type="pres">
      <dgm:prSet presAssocID="{366DDCCE-00B0-4715-B414-CE35F781BE5D}" presName="parTx" presStyleLbl="revTx" presStyleIdx="2" presStyleCnt="4">
        <dgm:presLayoutVars>
          <dgm:chMax val="0"/>
          <dgm:chPref val="0"/>
        </dgm:presLayoutVars>
      </dgm:prSet>
      <dgm:spPr/>
    </dgm:pt>
    <dgm:pt modelId="{31F338DF-59AD-40C8-9850-F1C205C0BE41}" type="pres">
      <dgm:prSet presAssocID="{B8D5D24C-40C2-43B5-9642-CA8F5EBDF311}" presName="sibTrans" presStyleCnt="0"/>
      <dgm:spPr/>
    </dgm:pt>
    <dgm:pt modelId="{FC00F39B-BD9F-4B0F-8CB0-E8E807A3D604}" type="pres">
      <dgm:prSet presAssocID="{146AFFB5-745C-4280-95A9-7C2B40D832BD}" presName="compNode" presStyleCnt="0"/>
      <dgm:spPr/>
    </dgm:pt>
    <dgm:pt modelId="{67439931-4512-4375-BF4B-901716D13C9E}" type="pres">
      <dgm:prSet presAssocID="{146AFFB5-745C-4280-95A9-7C2B40D832BD}" presName="bgRect" presStyleLbl="bgShp" presStyleIdx="3" presStyleCnt="4"/>
      <dgm:spPr/>
    </dgm:pt>
    <dgm:pt modelId="{9AC7C113-5904-4063-AD73-52C72924F477}" type="pres">
      <dgm:prSet presAssocID="{146AFFB5-745C-4280-95A9-7C2B40D832B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3FFFFAD0-2297-44FB-8F60-BEA928642058}" type="pres">
      <dgm:prSet presAssocID="{146AFFB5-745C-4280-95A9-7C2B40D832BD}" presName="spaceRect" presStyleCnt="0"/>
      <dgm:spPr/>
    </dgm:pt>
    <dgm:pt modelId="{91D82FEA-4839-4B4A-99C0-F6D383C0CE41}" type="pres">
      <dgm:prSet presAssocID="{146AFFB5-745C-4280-95A9-7C2B40D832B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4DB1F06-F4B9-49E5-9081-648901D5E6DE}" type="presOf" srcId="{195280E7-F63B-4E68-8C07-38C6097D1BF5}" destId="{40DBA24F-1B71-4691-A408-310B904E74B8}" srcOrd="0" destOrd="0" presId="urn:microsoft.com/office/officeart/2018/2/layout/IconVerticalSolidList"/>
    <dgm:cxn modelId="{1F2F2F1E-96F9-49B3-A6BE-45C54408F4BB}" srcId="{D11E1CBF-92DC-4FD8-8E5A-0DBF54C405D0}" destId="{B5040D5E-670F-435D-9995-EED9E5AE7F4D}" srcOrd="1" destOrd="0" parTransId="{FF389198-D25A-4634-9005-D764A77E3929}" sibTransId="{7F2995AB-CD3B-4A84-AC1E-A8F22C9151F3}"/>
    <dgm:cxn modelId="{99530531-4A16-46C8-BDEE-FBF162D5E676}" srcId="{D11E1CBF-92DC-4FD8-8E5A-0DBF54C405D0}" destId="{366DDCCE-00B0-4715-B414-CE35F781BE5D}" srcOrd="2" destOrd="0" parTransId="{FFD9B355-5789-4B2A-9754-FDB65F3A110A}" sibTransId="{B8D5D24C-40C2-43B5-9642-CA8F5EBDF311}"/>
    <dgm:cxn modelId="{98888336-F23E-4BEB-B1F6-9FA7FBFEC2C3}" srcId="{D11E1CBF-92DC-4FD8-8E5A-0DBF54C405D0}" destId="{146AFFB5-745C-4280-95A9-7C2B40D832BD}" srcOrd="3" destOrd="0" parTransId="{E7D54814-E29C-42D2-BE59-33C504D737A7}" sibTransId="{4BA4879A-9E34-40AA-9805-6F8EA69BAADF}"/>
    <dgm:cxn modelId="{E5851A59-19E2-4FD7-AD14-E08F27567914}" type="presOf" srcId="{D11E1CBF-92DC-4FD8-8E5A-0DBF54C405D0}" destId="{1049E85E-0C82-4C14-B224-2E576C220DC1}" srcOrd="0" destOrd="0" presId="urn:microsoft.com/office/officeart/2018/2/layout/IconVerticalSolidList"/>
    <dgm:cxn modelId="{D8502199-9328-4AE9-B633-ACC1CBA58E90}" type="presOf" srcId="{146AFFB5-745C-4280-95A9-7C2B40D832BD}" destId="{91D82FEA-4839-4B4A-99C0-F6D383C0CE41}" srcOrd="0" destOrd="0" presId="urn:microsoft.com/office/officeart/2018/2/layout/IconVerticalSolidList"/>
    <dgm:cxn modelId="{819471A9-F115-4B73-A186-97FCADCF60D6}" type="presOf" srcId="{B5040D5E-670F-435D-9995-EED9E5AE7F4D}" destId="{79FB62C1-D491-4DC7-B779-E775F5DA6C24}" srcOrd="0" destOrd="0" presId="urn:microsoft.com/office/officeart/2018/2/layout/IconVerticalSolidList"/>
    <dgm:cxn modelId="{084605B3-016F-4272-8140-44E408E43EDF}" srcId="{D11E1CBF-92DC-4FD8-8E5A-0DBF54C405D0}" destId="{195280E7-F63B-4E68-8C07-38C6097D1BF5}" srcOrd="0" destOrd="0" parTransId="{E54FDA23-189A-4EE6-BF77-9A964A5570EB}" sibTransId="{885E04D4-0644-40D8-BE60-BA37A6B5617B}"/>
    <dgm:cxn modelId="{F078ACFD-8DD5-491E-9060-83AB9B417C10}" type="presOf" srcId="{366DDCCE-00B0-4715-B414-CE35F781BE5D}" destId="{46DFF033-C213-43F4-BFA9-3E84AFB9DA89}" srcOrd="0" destOrd="0" presId="urn:microsoft.com/office/officeart/2018/2/layout/IconVerticalSolidList"/>
    <dgm:cxn modelId="{2A652135-0316-4BE7-B110-1896DBF9ACAB}" type="presParOf" srcId="{1049E85E-0C82-4C14-B224-2E576C220DC1}" destId="{6D1258D3-0E01-4A64-9AD4-F10CAA8501E8}" srcOrd="0" destOrd="0" presId="urn:microsoft.com/office/officeart/2018/2/layout/IconVerticalSolidList"/>
    <dgm:cxn modelId="{CC5E3290-1ADE-4669-8957-23786AF5DC11}" type="presParOf" srcId="{6D1258D3-0E01-4A64-9AD4-F10CAA8501E8}" destId="{16F2F9E0-60B6-4990-AC76-29F17AEA8CAB}" srcOrd="0" destOrd="0" presId="urn:microsoft.com/office/officeart/2018/2/layout/IconVerticalSolidList"/>
    <dgm:cxn modelId="{C7CCBFA2-2E72-49E3-A19B-AF7F1729F63F}" type="presParOf" srcId="{6D1258D3-0E01-4A64-9AD4-F10CAA8501E8}" destId="{FE1BEB4F-7A46-4FDE-A14A-75A6936D4137}" srcOrd="1" destOrd="0" presId="urn:microsoft.com/office/officeart/2018/2/layout/IconVerticalSolidList"/>
    <dgm:cxn modelId="{75E65084-2A2C-4003-9A4A-8F17FFF996BF}" type="presParOf" srcId="{6D1258D3-0E01-4A64-9AD4-F10CAA8501E8}" destId="{82857A40-2934-483D-81A5-A05DC0807DFF}" srcOrd="2" destOrd="0" presId="urn:microsoft.com/office/officeart/2018/2/layout/IconVerticalSolidList"/>
    <dgm:cxn modelId="{2FA320EE-9D62-4606-9D34-9CC48D0E1C67}" type="presParOf" srcId="{6D1258D3-0E01-4A64-9AD4-F10CAA8501E8}" destId="{40DBA24F-1B71-4691-A408-310B904E74B8}" srcOrd="3" destOrd="0" presId="urn:microsoft.com/office/officeart/2018/2/layout/IconVerticalSolidList"/>
    <dgm:cxn modelId="{75C7A8D2-F9ED-4635-9794-AEBDBC7C4E78}" type="presParOf" srcId="{1049E85E-0C82-4C14-B224-2E576C220DC1}" destId="{10616F72-479C-4785-B897-AF6D6403EFE0}" srcOrd="1" destOrd="0" presId="urn:microsoft.com/office/officeart/2018/2/layout/IconVerticalSolidList"/>
    <dgm:cxn modelId="{240CBCDC-ED7F-43AD-B480-2468A3A7BA15}" type="presParOf" srcId="{1049E85E-0C82-4C14-B224-2E576C220DC1}" destId="{189BBB03-4ED6-411B-9421-3F5D1E09660B}" srcOrd="2" destOrd="0" presId="urn:microsoft.com/office/officeart/2018/2/layout/IconVerticalSolidList"/>
    <dgm:cxn modelId="{96F2ACDC-D49B-450F-AB4B-53DC73BF3A79}" type="presParOf" srcId="{189BBB03-4ED6-411B-9421-3F5D1E09660B}" destId="{714F192B-CC5B-43AF-938A-3E70BE648FE6}" srcOrd="0" destOrd="0" presId="urn:microsoft.com/office/officeart/2018/2/layout/IconVerticalSolidList"/>
    <dgm:cxn modelId="{B8A9D10E-093D-4C78-B3BA-94E1D30FBBEE}" type="presParOf" srcId="{189BBB03-4ED6-411B-9421-3F5D1E09660B}" destId="{2AA8F6C3-1ED0-4316-BDC8-A5A91BC5CDE8}" srcOrd="1" destOrd="0" presId="urn:microsoft.com/office/officeart/2018/2/layout/IconVerticalSolidList"/>
    <dgm:cxn modelId="{FDA239E0-A912-45DC-9689-73DC2C0B09D8}" type="presParOf" srcId="{189BBB03-4ED6-411B-9421-3F5D1E09660B}" destId="{4FEAE567-A74E-40A2-8846-A7A5B87CDD31}" srcOrd="2" destOrd="0" presId="urn:microsoft.com/office/officeart/2018/2/layout/IconVerticalSolidList"/>
    <dgm:cxn modelId="{77098EA9-7EDA-4705-BC0C-12C2ED0C302B}" type="presParOf" srcId="{189BBB03-4ED6-411B-9421-3F5D1E09660B}" destId="{79FB62C1-D491-4DC7-B779-E775F5DA6C24}" srcOrd="3" destOrd="0" presId="urn:microsoft.com/office/officeart/2018/2/layout/IconVerticalSolidList"/>
    <dgm:cxn modelId="{3DCDF40A-C603-411B-9A78-A29050EDD32E}" type="presParOf" srcId="{1049E85E-0C82-4C14-B224-2E576C220DC1}" destId="{0CC7096A-1EF9-4E37-9DEE-CD7B4764D119}" srcOrd="3" destOrd="0" presId="urn:microsoft.com/office/officeart/2018/2/layout/IconVerticalSolidList"/>
    <dgm:cxn modelId="{56F831D0-8516-4E38-935C-09808869017A}" type="presParOf" srcId="{1049E85E-0C82-4C14-B224-2E576C220DC1}" destId="{81FA7E6F-834D-4BE0-8B79-8B09ACB8AEF1}" srcOrd="4" destOrd="0" presId="urn:microsoft.com/office/officeart/2018/2/layout/IconVerticalSolidList"/>
    <dgm:cxn modelId="{BC63D34E-ADB1-41E5-A8E6-125D9E6CB227}" type="presParOf" srcId="{81FA7E6F-834D-4BE0-8B79-8B09ACB8AEF1}" destId="{87BA9695-8AB9-4C05-8E68-A33D07238E38}" srcOrd="0" destOrd="0" presId="urn:microsoft.com/office/officeart/2018/2/layout/IconVerticalSolidList"/>
    <dgm:cxn modelId="{A9A399DB-CAA0-4609-95FC-AE22626B9531}" type="presParOf" srcId="{81FA7E6F-834D-4BE0-8B79-8B09ACB8AEF1}" destId="{492F8FC9-4616-4D08-A3BE-923DD36FC2D5}" srcOrd="1" destOrd="0" presId="urn:microsoft.com/office/officeart/2018/2/layout/IconVerticalSolidList"/>
    <dgm:cxn modelId="{367805EE-6218-47DD-9B1E-9420904C995D}" type="presParOf" srcId="{81FA7E6F-834D-4BE0-8B79-8B09ACB8AEF1}" destId="{B3288602-D200-44A3-A360-7CA835DEC985}" srcOrd="2" destOrd="0" presId="urn:microsoft.com/office/officeart/2018/2/layout/IconVerticalSolidList"/>
    <dgm:cxn modelId="{AD03532B-CB48-4810-B1D3-AAB904FB3F31}" type="presParOf" srcId="{81FA7E6F-834D-4BE0-8B79-8B09ACB8AEF1}" destId="{46DFF033-C213-43F4-BFA9-3E84AFB9DA89}" srcOrd="3" destOrd="0" presId="urn:microsoft.com/office/officeart/2018/2/layout/IconVerticalSolidList"/>
    <dgm:cxn modelId="{3E7D0B42-1B90-40DF-B4FD-29E48FD4373D}" type="presParOf" srcId="{1049E85E-0C82-4C14-B224-2E576C220DC1}" destId="{31F338DF-59AD-40C8-9850-F1C205C0BE41}" srcOrd="5" destOrd="0" presId="urn:microsoft.com/office/officeart/2018/2/layout/IconVerticalSolidList"/>
    <dgm:cxn modelId="{662CF75E-1BA8-438B-A75F-5DD48D38BF6A}" type="presParOf" srcId="{1049E85E-0C82-4C14-B224-2E576C220DC1}" destId="{FC00F39B-BD9F-4B0F-8CB0-E8E807A3D604}" srcOrd="6" destOrd="0" presId="urn:microsoft.com/office/officeart/2018/2/layout/IconVerticalSolidList"/>
    <dgm:cxn modelId="{BB92FE2D-00A5-4431-B1A6-46A266B53AB4}" type="presParOf" srcId="{FC00F39B-BD9F-4B0F-8CB0-E8E807A3D604}" destId="{67439931-4512-4375-BF4B-901716D13C9E}" srcOrd="0" destOrd="0" presId="urn:microsoft.com/office/officeart/2018/2/layout/IconVerticalSolidList"/>
    <dgm:cxn modelId="{C3708BD5-0FCC-4F12-A39F-0786763DB99A}" type="presParOf" srcId="{FC00F39B-BD9F-4B0F-8CB0-E8E807A3D604}" destId="{9AC7C113-5904-4063-AD73-52C72924F477}" srcOrd="1" destOrd="0" presId="urn:microsoft.com/office/officeart/2018/2/layout/IconVerticalSolidList"/>
    <dgm:cxn modelId="{8F9E64C3-B033-4A59-A15F-897B838ED2C1}" type="presParOf" srcId="{FC00F39B-BD9F-4B0F-8CB0-E8E807A3D604}" destId="{3FFFFAD0-2297-44FB-8F60-BEA928642058}" srcOrd="2" destOrd="0" presId="urn:microsoft.com/office/officeart/2018/2/layout/IconVerticalSolidList"/>
    <dgm:cxn modelId="{65B96C12-319D-4B17-9868-3E82336493BB}" type="presParOf" srcId="{FC00F39B-BD9F-4B0F-8CB0-E8E807A3D604}" destId="{91D82FEA-4839-4B4A-99C0-F6D383C0CE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7FC7BC-9036-4938-A046-73BB312CBA54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803BB8-A5FC-4138-902A-DDB09FCE74A2}">
      <dgm:prSet/>
      <dgm:spPr/>
      <dgm:t>
        <a:bodyPr/>
        <a:lstStyle/>
        <a:p>
          <a:r>
            <a:rPr lang="en-US" dirty="0"/>
            <a:t>Mapping of PWD organisations</a:t>
          </a:r>
        </a:p>
        <a:p>
          <a:endParaRPr lang="en-US" dirty="0"/>
        </a:p>
      </dgm:t>
    </dgm:pt>
    <dgm:pt modelId="{4C1A2D29-D2C1-416B-98A9-D7D6134B8A93}" type="parTrans" cxnId="{DDAF3D47-CCFF-4337-8F6E-C8FC55FF25C3}">
      <dgm:prSet/>
      <dgm:spPr/>
      <dgm:t>
        <a:bodyPr/>
        <a:lstStyle/>
        <a:p>
          <a:endParaRPr lang="en-US"/>
        </a:p>
      </dgm:t>
    </dgm:pt>
    <dgm:pt modelId="{389CA8BD-92E3-4007-95A4-767239288D78}" type="sibTrans" cxnId="{DDAF3D47-CCFF-4337-8F6E-C8FC55FF25C3}">
      <dgm:prSet/>
      <dgm:spPr/>
      <dgm:t>
        <a:bodyPr/>
        <a:lstStyle/>
        <a:p>
          <a:endParaRPr lang="en-US"/>
        </a:p>
      </dgm:t>
    </dgm:pt>
    <dgm:pt modelId="{006CE43B-2F45-49D2-B196-EE54B26C086E}">
      <dgm:prSet/>
      <dgm:spPr/>
      <dgm:t>
        <a:bodyPr/>
        <a:lstStyle/>
        <a:p>
          <a:r>
            <a:rPr lang="en-US" dirty="0"/>
            <a:t>Partnerships with stakeholders established at the country level </a:t>
          </a:r>
        </a:p>
        <a:p>
          <a:endParaRPr lang="en-US" dirty="0"/>
        </a:p>
      </dgm:t>
    </dgm:pt>
    <dgm:pt modelId="{41D3343F-FFDF-412B-B49C-2D2B255D1F01}" type="parTrans" cxnId="{516F7F90-550C-49FF-AC6B-F89A483F183B}">
      <dgm:prSet/>
      <dgm:spPr/>
      <dgm:t>
        <a:bodyPr/>
        <a:lstStyle/>
        <a:p>
          <a:endParaRPr lang="en-US"/>
        </a:p>
      </dgm:t>
    </dgm:pt>
    <dgm:pt modelId="{3AF8BAA9-0D54-44C5-ADD1-C346A5B87B9C}" type="sibTrans" cxnId="{516F7F90-550C-49FF-AC6B-F89A483F183B}">
      <dgm:prSet/>
      <dgm:spPr/>
      <dgm:t>
        <a:bodyPr/>
        <a:lstStyle/>
        <a:p>
          <a:endParaRPr lang="en-US"/>
        </a:p>
      </dgm:t>
    </dgm:pt>
    <dgm:pt modelId="{1715CB60-7212-412F-AF3C-9C594671E6E4}">
      <dgm:prSet/>
      <dgm:spPr/>
      <dgm:t>
        <a:bodyPr/>
        <a:lstStyle/>
        <a:p>
          <a:r>
            <a:rPr lang="en-US" dirty="0"/>
            <a:t>PWDs organisations considered for funding: Implementation begun</a:t>
          </a:r>
        </a:p>
        <a:p>
          <a:endParaRPr lang="en-US" dirty="0"/>
        </a:p>
      </dgm:t>
    </dgm:pt>
    <dgm:pt modelId="{7FCCF637-7A58-4D43-8A7C-EDC6D28D6697}" type="parTrans" cxnId="{BAE32E1E-EA78-4673-82C7-62ED56517DFE}">
      <dgm:prSet/>
      <dgm:spPr/>
      <dgm:t>
        <a:bodyPr/>
        <a:lstStyle/>
        <a:p>
          <a:endParaRPr lang="en-US"/>
        </a:p>
      </dgm:t>
    </dgm:pt>
    <dgm:pt modelId="{C4C5FDFF-13AC-48A2-8697-884CB31B33CE}" type="sibTrans" cxnId="{BAE32E1E-EA78-4673-82C7-62ED56517DFE}">
      <dgm:prSet/>
      <dgm:spPr/>
      <dgm:t>
        <a:bodyPr/>
        <a:lstStyle/>
        <a:p>
          <a:endParaRPr lang="en-US"/>
        </a:p>
      </dgm:t>
    </dgm:pt>
    <dgm:pt modelId="{3A651970-3ADE-4236-89A3-9940AF161D84}">
      <dgm:prSet/>
      <dgm:spPr/>
      <dgm:t>
        <a:bodyPr/>
        <a:lstStyle/>
        <a:p>
          <a:r>
            <a:rPr lang="en-US" dirty="0"/>
            <a:t>Advocacy for inclusion begun with key successes: Interpretation for the deaf in TB events now on</a:t>
          </a:r>
        </a:p>
        <a:p>
          <a:endParaRPr lang="en-US" dirty="0"/>
        </a:p>
      </dgm:t>
    </dgm:pt>
    <dgm:pt modelId="{12CD298D-725A-4718-B251-5E5B4440523C}" type="parTrans" cxnId="{9CBC67D7-A5E7-4EFC-9F31-729E2D866D5D}">
      <dgm:prSet/>
      <dgm:spPr/>
      <dgm:t>
        <a:bodyPr/>
        <a:lstStyle/>
        <a:p>
          <a:endParaRPr lang="en-US"/>
        </a:p>
      </dgm:t>
    </dgm:pt>
    <dgm:pt modelId="{706B7D02-546C-44EE-B28D-245697D8B443}" type="sibTrans" cxnId="{9CBC67D7-A5E7-4EFC-9F31-729E2D866D5D}">
      <dgm:prSet/>
      <dgm:spPr/>
      <dgm:t>
        <a:bodyPr/>
        <a:lstStyle/>
        <a:p>
          <a:endParaRPr lang="en-US"/>
        </a:p>
      </dgm:t>
    </dgm:pt>
    <dgm:pt modelId="{FCCC98DF-9089-44EE-8505-45CB5E2743ED}">
      <dgm:prSet/>
      <dgm:spPr/>
      <dgm:t>
        <a:bodyPr/>
        <a:lstStyle/>
        <a:p>
          <a:r>
            <a:rPr lang="en-US" dirty="0"/>
            <a:t>A TB champion interpreter identified for TB related events</a:t>
          </a:r>
        </a:p>
        <a:p>
          <a:endParaRPr lang="en-US" dirty="0"/>
        </a:p>
      </dgm:t>
    </dgm:pt>
    <dgm:pt modelId="{080D37F1-2FC7-4A0C-85F3-6149FA3BA3DC}" type="parTrans" cxnId="{FABBBC9D-A272-4F19-A398-CDF8E7311A32}">
      <dgm:prSet/>
      <dgm:spPr/>
      <dgm:t>
        <a:bodyPr/>
        <a:lstStyle/>
        <a:p>
          <a:endParaRPr lang="en-US"/>
        </a:p>
      </dgm:t>
    </dgm:pt>
    <dgm:pt modelId="{8B7391B3-075F-458B-A5EA-00ACBAAE33C8}" type="sibTrans" cxnId="{FABBBC9D-A272-4F19-A398-CDF8E7311A32}">
      <dgm:prSet/>
      <dgm:spPr/>
      <dgm:t>
        <a:bodyPr/>
        <a:lstStyle/>
        <a:p>
          <a:endParaRPr lang="en-US"/>
        </a:p>
      </dgm:t>
    </dgm:pt>
    <dgm:pt modelId="{63BA94FB-DAB3-4107-A04E-287A6A855D11}">
      <dgm:prSet/>
      <dgm:spPr/>
      <dgm:t>
        <a:bodyPr/>
        <a:lstStyle/>
        <a:p>
          <a:r>
            <a:rPr lang="en-US"/>
            <a:t>A survey on TB and disability in progress by Kenya Union of the Blind(KUB)</a:t>
          </a:r>
          <a:endParaRPr lang="en-US" dirty="0"/>
        </a:p>
      </dgm:t>
    </dgm:pt>
    <dgm:pt modelId="{B4ABCF2D-C7A8-4F16-B145-4C251438B7F4}" type="parTrans" cxnId="{F7F35884-C4ED-41FE-B3EA-CEDCF68C984A}">
      <dgm:prSet/>
      <dgm:spPr/>
      <dgm:t>
        <a:bodyPr/>
        <a:lstStyle/>
        <a:p>
          <a:endParaRPr lang="en-US"/>
        </a:p>
      </dgm:t>
    </dgm:pt>
    <dgm:pt modelId="{4D028E1D-6E35-48D3-95F3-917EB0512607}" type="sibTrans" cxnId="{F7F35884-C4ED-41FE-B3EA-CEDCF68C984A}">
      <dgm:prSet/>
      <dgm:spPr/>
      <dgm:t>
        <a:bodyPr/>
        <a:lstStyle/>
        <a:p>
          <a:endParaRPr lang="en-US"/>
        </a:p>
      </dgm:t>
    </dgm:pt>
    <dgm:pt modelId="{6CEC1EFB-A886-4B0A-BD8F-DC69720586F4}" type="pres">
      <dgm:prSet presAssocID="{737FC7BC-9036-4938-A046-73BB312CBA54}" presName="diagram" presStyleCnt="0">
        <dgm:presLayoutVars>
          <dgm:dir/>
          <dgm:resizeHandles val="exact"/>
        </dgm:presLayoutVars>
      </dgm:prSet>
      <dgm:spPr/>
    </dgm:pt>
    <dgm:pt modelId="{E5DBA8C5-024D-4863-BF0A-AFBA391E575E}" type="pres">
      <dgm:prSet presAssocID="{B2803BB8-A5FC-4138-902A-DDB09FCE74A2}" presName="node" presStyleLbl="node1" presStyleIdx="0" presStyleCnt="6">
        <dgm:presLayoutVars>
          <dgm:bulletEnabled val="1"/>
        </dgm:presLayoutVars>
      </dgm:prSet>
      <dgm:spPr/>
    </dgm:pt>
    <dgm:pt modelId="{398937CB-7EA2-4252-A7A2-3A1C88202D54}" type="pres">
      <dgm:prSet presAssocID="{389CA8BD-92E3-4007-95A4-767239288D78}" presName="sibTrans" presStyleCnt="0"/>
      <dgm:spPr/>
    </dgm:pt>
    <dgm:pt modelId="{B9BBC3AF-3DD2-4552-90DE-443018DF849C}" type="pres">
      <dgm:prSet presAssocID="{006CE43B-2F45-49D2-B196-EE54B26C086E}" presName="node" presStyleLbl="node1" presStyleIdx="1" presStyleCnt="6">
        <dgm:presLayoutVars>
          <dgm:bulletEnabled val="1"/>
        </dgm:presLayoutVars>
      </dgm:prSet>
      <dgm:spPr/>
    </dgm:pt>
    <dgm:pt modelId="{9CD876C6-57E8-40A4-897A-6C3B2333F1BF}" type="pres">
      <dgm:prSet presAssocID="{3AF8BAA9-0D54-44C5-ADD1-C346A5B87B9C}" presName="sibTrans" presStyleCnt="0"/>
      <dgm:spPr/>
    </dgm:pt>
    <dgm:pt modelId="{4B746B8F-C980-41D6-8508-4905F61048FC}" type="pres">
      <dgm:prSet presAssocID="{1715CB60-7212-412F-AF3C-9C594671E6E4}" presName="node" presStyleLbl="node1" presStyleIdx="2" presStyleCnt="6">
        <dgm:presLayoutVars>
          <dgm:bulletEnabled val="1"/>
        </dgm:presLayoutVars>
      </dgm:prSet>
      <dgm:spPr/>
    </dgm:pt>
    <dgm:pt modelId="{BCA67F32-B4AD-489A-8180-5A24AFC7D53A}" type="pres">
      <dgm:prSet presAssocID="{C4C5FDFF-13AC-48A2-8697-884CB31B33CE}" presName="sibTrans" presStyleCnt="0"/>
      <dgm:spPr/>
    </dgm:pt>
    <dgm:pt modelId="{B5896A48-1E68-4FC7-AE8C-DE11AAAC7B1F}" type="pres">
      <dgm:prSet presAssocID="{3A651970-3ADE-4236-89A3-9940AF161D84}" presName="node" presStyleLbl="node1" presStyleIdx="3" presStyleCnt="6">
        <dgm:presLayoutVars>
          <dgm:bulletEnabled val="1"/>
        </dgm:presLayoutVars>
      </dgm:prSet>
      <dgm:spPr/>
    </dgm:pt>
    <dgm:pt modelId="{63C4B0F1-E04D-4088-8DFA-5C85D432A6BE}" type="pres">
      <dgm:prSet presAssocID="{706B7D02-546C-44EE-B28D-245697D8B443}" presName="sibTrans" presStyleCnt="0"/>
      <dgm:spPr/>
    </dgm:pt>
    <dgm:pt modelId="{34101CC6-E471-42A4-BC87-F246536E3485}" type="pres">
      <dgm:prSet presAssocID="{FCCC98DF-9089-44EE-8505-45CB5E2743ED}" presName="node" presStyleLbl="node1" presStyleIdx="4" presStyleCnt="6">
        <dgm:presLayoutVars>
          <dgm:bulletEnabled val="1"/>
        </dgm:presLayoutVars>
      </dgm:prSet>
      <dgm:spPr/>
    </dgm:pt>
    <dgm:pt modelId="{6914521E-6F14-49C4-8F07-D2EF668D7821}" type="pres">
      <dgm:prSet presAssocID="{8B7391B3-075F-458B-A5EA-00ACBAAE33C8}" presName="sibTrans" presStyleCnt="0"/>
      <dgm:spPr/>
    </dgm:pt>
    <dgm:pt modelId="{A630DB0D-A024-4228-8E91-9A3BD91F35DD}" type="pres">
      <dgm:prSet presAssocID="{63BA94FB-DAB3-4107-A04E-287A6A855D11}" presName="node" presStyleLbl="node1" presStyleIdx="5" presStyleCnt="6">
        <dgm:presLayoutVars>
          <dgm:bulletEnabled val="1"/>
        </dgm:presLayoutVars>
      </dgm:prSet>
      <dgm:spPr/>
    </dgm:pt>
  </dgm:ptLst>
  <dgm:cxnLst>
    <dgm:cxn modelId="{5A65470C-519E-4DD6-B470-562EBB06A52A}" type="presOf" srcId="{B2803BB8-A5FC-4138-902A-DDB09FCE74A2}" destId="{E5DBA8C5-024D-4863-BF0A-AFBA391E575E}" srcOrd="0" destOrd="0" presId="urn:microsoft.com/office/officeart/2005/8/layout/default"/>
    <dgm:cxn modelId="{BAE32E1E-EA78-4673-82C7-62ED56517DFE}" srcId="{737FC7BC-9036-4938-A046-73BB312CBA54}" destId="{1715CB60-7212-412F-AF3C-9C594671E6E4}" srcOrd="2" destOrd="0" parTransId="{7FCCF637-7A58-4D43-8A7C-EDC6D28D6697}" sibTransId="{C4C5FDFF-13AC-48A2-8697-884CB31B33CE}"/>
    <dgm:cxn modelId="{1911E43A-ED83-4F5F-8AC0-D25DB8C8A77A}" type="presOf" srcId="{FCCC98DF-9089-44EE-8505-45CB5E2743ED}" destId="{34101CC6-E471-42A4-BC87-F246536E3485}" srcOrd="0" destOrd="0" presId="urn:microsoft.com/office/officeart/2005/8/layout/default"/>
    <dgm:cxn modelId="{DDAF3D47-CCFF-4337-8F6E-C8FC55FF25C3}" srcId="{737FC7BC-9036-4938-A046-73BB312CBA54}" destId="{B2803BB8-A5FC-4138-902A-DDB09FCE74A2}" srcOrd="0" destOrd="0" parTransId="{4C1A2D29-D2C1-416B-98A9-D7D6134B8A93}" sibTransId="{389CA8BD-92E3-4007-95A4-767239288D78}"/>
    <dgm:cxn modelId="{5092927D-189C-41D6-BDFC-6C96E0B6A12E}" type="presOf" srcId="{006CE43B-2F45-49D2-B196-EE54B26C086E}" destId="{B9BBC3AF-3DD2-4552-90DE-443018DF849C}" srcOrd="0" destOrd="0" presId="urn:microsoft.com/office/officeart/2005/8/layout/default"/>
    <dgm:cxn modelId="{F7F35884-C4ED-41FE-B3EA-CEDCF68C984A}" srcId="{737FC7BC-9036-4938-A046-73BB312CBA54}" destId="{63BA94FB-DAB3-4107-A04E-287A6A855D11}" srcOrd="5" destOrd="0" parTransId="{B4ABCF2D-C7A8-4F16-B145-4C251438B7F4}" sibTransId="{4D028E1D-6E35-48D3-95F3-917EB0512607}"/>
    <dgm:cxn modelId="{516F7F90-550C-49FF-AC6B-F89A483F183B}" srcId="{737FC7BC-9036-4938-A046-73BB312CBA54}" destId="{006CE43B-2F45-49D2-B196-EE54B26C086E}" srcOrd="1" destOrd="0" parTransId="{41D3343F-FFDF-412B-B49C-2D2B255D1F01}" sibTransId="{3AF8BAA9-0D54-44C5-ADD1-C346A5B87B9C}"/>
    <dgm:cxn modelId="{85107B99-8D37-41B3-8179-CB6384B54273}" type="presOf" srcId="{737FC7BC-9036-4938-A046-73BB312CBA54}" destId="{6CEC1EFB-A886-4B0A-BD8F-DC69720586F4}" srcOrd="0" destOrd="0" presId="urn:microsoft.com/office/officeart/2005/8/layout/default"/>
    <dgm:cxn modelId="{FABBBC9D-A272-4F19-A398-CDF8E7311A32}" srcId="{737FC7BC-9036-4938-A046-73BB312CBA54}" destId="{FCCC98DF-9089-44EE-8505-45CB5E2743ED}" srcOrd="4" destOrd="0" parTransId="{080D37F1-2FC7-4A0C-85F3-6149FA3BA3DC}" sibTransId="{8B7391B3-075F-458B-A5EA-00ACBAAE33C8}"/>
    <dgm:cxn modelId="{923326C0-DC0E-4BF7-9B52-0328280FB871}" type="presOf" srcId="{1715CB60-7212-412F-AF3C-9C594671E6E4}" destId="{4B746B8F-C980-41D6-8508-4905F61048FC}" srcOrd="0" destOrd="0" presId="urn:microsoft.com/office/officeart/2005/8/layout/default"/>
    <dgm:cxn modelId="{E52F2CCB-3177-448E-B0F5-02CC773BD5F2}" type="presOf" srcId="{3A651970-3ADE-4236-89A3-9940AF161D84}" destId="{B5896A48-1E68-4FC7-AE8C-DE11AAAC7B1F}" srcOrd="0" destOrd="0" presId="urn:microsoft.com/office/officeart/2005/8/layout/default"/>
    <dgm:cxn modelId="{691DE5D5-13F6-4A91-ADA0-ED1F724AEE0F}" type="presOf" srcId="{63BA94FB-DAB3-4107-A04E-287A6A855D11}" destId="{A630DB0D-A024-4228-8E91-9A3BD91F35DD}" srcOrd="0" destOrd="0" presId="urn:microsoft.com/office/officeart/2005/8/layout/default"/>
    <dgm:cxn modelId="{9CBC67D7-A5E7-4EFC-9F31-729E2D866D5D}" srcId="{737FC7BC-9036-4938-A046-73BB312CBA54}" destId="{3A651970-3ADE-4236-89A3-9940AF161D84}" srcOrd="3" destOrd="0" parTransId="{12CD298D-725A-4718-B251-5E5B4440523C}" sibTransId="{706B7D02-546C-44EE-B28D-245697D8B443}"/>
    <dgm:cxn modelId="{76C08714-3CC5-4834-9E19-B423A07B5931}" type="presParOf" srcId="{6CEC1EFB-A886-4B0A-BD8F-DC69720586F4}" destId="{E5DBA8C5-024D-4863-BF0A-AFBA391E575E}" srcOrd="0" destOrd="0" presId="urn:microsoft.com/office/officeart/2005/8/layout/default"/>
    <dgm:cxn modelId="{BDA866CA-033F-4DAD-AB25-5905DADB56A6}" type="presParOf" srcId="{6CEC1EFB-A886-4B0A-BD8F-DC69720586F4}" destId="{398937CB-7EA2-4252-A7A2-3A1C88202D54}" srcOrd="1" destOrd="0" presId="urn:microsoft.com/office/officeart/2005/8/layout/default"/>
    <dgm:cxn modelId="{32C1C337-C9B0-42FC-9F7F-22F844EDE3FF}" type="presParOf" srcId="{6CEC1EFB-A886-4B0A-BD8F-DC69720586F4}" destId="{B9BBC3AF-3DD2-4552-90DE-443018DF849C}" srcOrd="2" destOrd="0" presId="urn:microsoft.com/office/officeart/2005/8/layout/default"/>
    <dgm:cxn modelId="{B0CCD5C3-C64C-465A-83F4-8D90764B3573}" type="presParOf" srcId="{6CEC1EFB-A886-4B0A-BD8F-DC69720586F4}" destId="{9CD876C6-57E8-40A4-897A-6C3B2333F1BF}" srcOrd="3" destOrd="0" presId="urn:microsoft.com/office/officeart/2005/8/layout/default"/>
    <dgm:cxn modelId="{8460EE0E-D0D5-41BA-A440-713748DDAC21}" type="presParOf" srcId="{6CEC1EFB-A886-4B0A-BD8F-DC69720586F4}" destId="{4B746B8F-C980-41D6-8508-4905F61048FC}" srcOrd="4" destOrd="0" presId="urn:microsoft.com/office/officeart/2005/8/layout/default"/>
    <dgm:cxn modelId="{7CD09B08-C04B-410E-9AD6-1AABA59F574B}" type="presParOf" srcId="{6CEC1EFB-A886-4B0A-BD8F-DC69720586F4}" destId="{BCA67F32-B4AD-489A-8180-5A24AFC7D53A}" srcOrd="5" destOrd="0" presId="urn:microsoft.com/office/officeart/2005/8/layout/default"/>
    <dgm:cxn modelId="{FDAD013D-B110-4353-A8C0-8C1B96E4D63F}" type="presParOf" srcId="{6CEC1EFB-A886-4B0A-BD8F-DC69720586F4}" destId="{B5896A48-1E68-4FC7-AE8C-DE11AAAC7B1F}" srcOrd="6" destOrd="0" presId="urn:microsoft.com/office/officeart/2005/8/layout/default"/>
    <dgm:cxn modelId="{E1F25488-7527-4E6B-B65F-A41BCDAEAEEF}" type="presParOf" srcId="{6CEC1EFB-A886-4B0A-BD8F-DC69720586F4}" destId="{63C4B0F1-E04D-4088-8DFA-5C85D432A6BE}" srcOrd="7" destOrd="0" presId="urn:microsoft.com/office/officeart/2005/8/layout/default"/>
    <dgm:cxn modelId="{94F3C9FB-FD12-4687-94F0-0B0820E51183}" type="presParOf" srcId="{6CEC1EFB-A886-4B0A-BD8F-DC69720586F4}" destId="{34101CC6-E471-42A4-BC87-F246536E3485}" srcOrd="8" destOrd="0" presId="urn:microsoft.com/office/officeart/2005/8/layout/default"/>
    <dgm:cxn modelId="{FA6BC900-18C9-48DF-A5DF-BB4DAD418C18}" type="presParOf" srcId="{6CEC1EFB-A886-4B0A-BD8F-DC69720586F4}" destId="{6914521E-6F14-49C4-8F07-D2EF668D7821}" srcOrd="9" destOrd="0" presId="urn:microsoft.com/office/officeart/2005/8/layout/default"/>
    <dgm:cxn modelId="{F4DADBF0-9D56-4BA1-A76D-EBC06FBF1059}" type="presParOf" srcId="{6CEC1EFB-A886-4B0A-BD8F-DC69720586F4}" destId="{A630DB0D-A024-4228-8E91-9A3BD91F35D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5C7697-3BA1-4025-925B-18863539665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2023BF-3279-47E3-A014-73543727ED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Increase resources to build the capacity of the organisations working with PWDs to develop responsive mechanisms during pandemics</a:t>
          </a:r>
        </a:p>
      </dgm:t>
    </dgm:pt>
    <dgm:pt modelId="{F02FA348-52F4-4D6A-88D4-71FBA10556FE}" type="parTrans" cxnId="{C26D0ECF-4FF3-4E6B-ABCD-8231F5D73447}">
      <dgm:prSet/>
      <dgm:spPr/>
      <dgm:t>
        <a:bodyPr/>
        <a:lstStyle/>
        <a:p>
          <a:endParaRPr lang="en-US"/>
        </a:p>
      </dgm:t>
    </dgm:pt>
    <dgm:pt modelId="{A4544DEC-0845-4154-A2A6-8ECF9D4497F1}" type="sibTrans" cxnId="{C26D0ECF-4FF3-4E6B-ABCD-8231F5D73447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81B2808E-6224-4637-AD85-A869510AFD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High level advocacy to enhance implementation of the Policies that support PWDs that are oftenly downplayed</a:t>
          </a:r>
        </a:p>
      </dgm:t>
    </dgm:pt>
    <dgm:pt modelId="{92817E61-71B3-4EED-891A-F5D5680DCF16}" type="parTrans" cxnId="{AD6236E0-7582-468C-B8B5-1A2C284EABAD}">
      <dgm:prSet/>
      <dgm:spPr/>
      <dgm:t>
        <a:bodyPr/>
        <a:lstStyle/>
        <a:p>
          <a:endParaRPr lang="en-US"/>
        </a:p>
      </dgm:t>
    </dgm:pt>
    <dgm:pt modelId="{7A2D64AD-50B6-4530-80EE-460259A4404B}" type="sibTrans" cxnId="{AD6236E0-7582-468C-B8B5-1A2C284EABAD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320796BF-D578-4E09-BFB0-32C540EA30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Advocacy in countries to have the PWDs listed among key and vulnerable populations especially for TB to enhance funding allocation</a:t>
          </a:r>
        </a:p>
      </dgm:t>
    </dgm:pt>
    <dgm:pt modelId="{1F0A1B95-2F21-4F06-8366-676E18409073}" type="parTrans" cxnId="{61F5F0E7-78B1-4FB9-99D9-DCC5BCFFE78A}">
      <dgm:prSet/>
      <dgm:spPr/>
      <dgm:t>
        <a:bodyPr/>
        <a:lstStyle/>
        <a:p>
          <a:endParaRPr lang="en-US"/>
        </a:p>
      </dgm:t>
    </dgm:pt>
    <dgm:pt modelId="{D64BF22E-12B5-433A-A994-6E27A6FDC933}" type="sibTrans" cxnId="{61F5F0E7-78B1-4FB9-99D9-DCC5BCFFE78A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3B0F84C9-3634-4702-B200-7DC271CDBA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Fund Community Assessments: Periodic follow-up surveys to evaluate the efficacy of engagement strategies and gain insight into evolving needs</a:t>
          </a:r>
        </a:p>
      </dgm:t>
    </dgm:pt>
    <dgm:pt modelId="{9EA1536B-2740-48E2-98B1-5DC154A0F222}" type="parTrans" cxnId="{E9F9FF81-A538-4345-8EAE-173DC407F054}">
      <dgm:prSet/>
      <dgm:spPr/>
      <dgm:t>
        <a:bodyPr/>
        <a:lstStyle/>
        <a:p>
          <a:endParaRPr lang="en-US"/>
        </a:p>
      </dgm:t>
    </dgm:pt>
    <dgm:pt modelId="{688B4302-DEE9-419D-909E-694BB4C60FE1}" type="sibTrans" cxnId="{E9F9FF81-A538-4345-8EAE-173DC407F054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B2D84D6F-8473-4182-8C8A-057973484179}" type="pres">
      <dgm:prSet presAssocID="{735C7697-3BA1-4025-925B-18863539665D}" presName="Name0" presStyleCnt="0">
        <dgm:presLayoutVars>
          <dgm:animLvl val="lvl"/>
          <dgm:resizeHandles val="exact"/>
        </dgm:presLayoutVars>
      </dgm:prSet>
      <dgm:spPr/>
    </dgm:pt>
    <dgm:pt modelId="{DD5684FB-8221-4E1B-AA4A-2DB9D1F527E4}" type="pres">
      <dgm:prSet presAssocID="{792023BF-3279-47E3-A014-73543727ED73}" presName="compositeNode" presStyleCnt="0">
        <dgm:presLayoutVars>
          <dgm:bulletEnabled val="1"/>
        </dgm:presLayoutVars>
      </dgm:prSet>
      <dgm:spPr/>
    </dgm:pt>
    <dgm:pt modelId="{7E5DCEB6-8715-48CB-8213-5F4408224ECF}" type="pres">
      <dgm:prSet presAssocID="{792023BF-3279-47E3-A014-73543727ED73}" presName="bgRect" presStyleLbl="alignNode1" presStyleIdx="0" presStyleCnt="4" custScaleX="112504" custScaleY="121142"/>
      <dgm:spPr/>
    </dgm:pt>
    <dgm:pt modelId="{713E6AD0-DB93-4BA1-B682-D329B2DA9003}" type="pres">
      <dgm:prSet presAssocID="{A4544DEC-0845-4154-A2A6-8ECF9D4497F1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C9F421CE-D163-499E-8B51-9073328D80BE}" type="pres">
      <dgm:prSet presAssocID="{792023BF-3279-47E3-A014-73543727ED73}" presName="nodeRect" presStyleLbl="alignNode1" presStyleIdx="0" presStyleCnt="4">
        <dgm:presLayoutVars>
          <dgm:bulletEnabled val="1"/>
        </dgm:presLayoutVars>
      </dgm:prSet>
      <dgm:spPr/>
    </dgm:pt>
    <dgm:pt modelId="{C82518C5-58A6-4552-84E6-88EBBB301A3F}" type="pres">
      <dgm:prSet presAssocID="{A4544DEC-0845-4154-A2A6-8ECF9D4497F1}" presName="sibTrans" presStyleCnt="0"/>
      <dgm:spPr/>
    </dgm:pt>
    <dgm:pt modelId="{B7C196BD-B02C-49F9-B3E7-23A13B8ABF3D}" type="pres">
      <dgm:prSet presAssocID="{81B2808E-6224-4637-AD85-A869510AFDBF}" presName="compositeNode" presStyleCnt="0">
        <dgm:presLayoutVars>
          <dgm:bulletEnabled val="1"/>
        </dgm:presLayoutVars>
      </dgm:prSet>
      <dgm:spPr/>
    </dgm:pt>
    <dgm:pt modelId="{2BE0FD97-674F-42D5-9583-23F46DFE95A5}" type="pres">
      <dgm:prSet presAssocID="{81B2808E-6224-4637-AD85-A869510AFDBF}" presName="bgRect" presStyleLbl="alignNode1" presStyleIdx="1" presStyleCnt="4" custScaleX="95496" custScaleY="120009" custLinFactNeighborX="-176" custLinFactNeighborY="-758"/>
      <dgm:spPr/>
    </dgm:pt>
    <dgm:pt modelId="{7B5A469C-CB9C-43DD-A11B-C71E0C7E8B8C}" type="pres">
      <dgm:prSet presAssocID="{7A2D64AD-50B6-4530-80EE-460259A4404B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0BAF2FA3-9C76-418F-ACB9-4245D9766B2F}" type="pres">
      <dgm:prSet presAssocID="{81B2808E-6224-4637-AD85-A869510AFDBF}" presName="nodeRect" presStyleLbl="alignNode1" presStyleIdx="1" presStyleCnt="4">
        <dgm:presLayoutVars>
          <dgm:bulletEnabled val="1"/>
        </dgm:presLayoutVars>
      </dgm:prSet>
      <dgm:spPr/>
    </dgm:pt>
    <dgm:pt modelId="{A9B3758C-A7B0-4408-A27F-078A531FDDAE}" type="pres">
      <dgm:prSet presAssocID="{7A2D64AD-50B6-4530-80EE-460259A4404B}" presName="sibTrans" presStyleCnt="0"/>
      <dgm:spPr/>
    </dgm:pt>
    <dgm:pt modelId="{AE7D159C-CEF7-4832-952A-5B24A598DBB3}" type="pres">
      <dgm:prSet presAssocID="{320796BF-D578-4E09-BFB0-32C540EA30BD}" presName="compositeNode" presStyleCnt="0">
        <dgm:presLayoutVars>
          <dgm:bulletEnabled val="1"/>
        </dgm:presLayoutVars>
      </dgm:prSet>
      <dgm:spPr/>
    </dgm:pt>
    <dgm:pt modelId="{53BE4CD9-1D14-4D6A-A9DB-EBA2547207D2}" type="pres">
      <dgm:prSet presAssocID="{320796BF-D578-4E09-BFB0-32C540EA30BD}" presName="bgRect" presStyleLbl="alignNode1" presStyleIdx="2" presStyleCnt="4" custScaleY="121297"/>
      <dgm:spPr/>
    </dgm:pt>
    <dgm:pt modelId="{CF6A7E72-AA13-48DB-9574-9B941587B367}" type="pres">
      <dgm:prSet presAssocID="{D64BF22E-12B5-433A-A994-6E27A6FDC933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D72A307A-9C77-4C18-9182-9FCC703F26CF}" type="pres">
      <dgm:prSet presAssocID="{320796BF-D578-4E09-BFB0-32C540EA30BD}" presName="nodeRect" presStyleLbl="alignNode1" presStyleIdx="2" presStyleCnt="4">
        <dgm:presLayoutVars>
          <dgm:bulletEnabled val="1"/>
        </dgm:presLayoutVars>
      </dgm:prSet>
      <dgm:spPr/>
    </dgm:pt>
    <dgm:pt modelId="{A013C965-ABFB-443F-AA19-C572E3D7F08F}" type="pres">
      <dgm:prSet presAssocID="{D64BF22E-12B5-433A-A994-6E27A6FDC933}" presName="sibTrans" presStyleCnt="0"/>
      <dgm:spPr/>
    </dgm:pt>
    <dgm:pt modelId="{9BE0C529-93D6-4772-ACE5-F623999914A4}" type="pres">
      <dgm:prSet presAssocID="{3B0F84C9-3634-4702-B200-7DC271CDBA2E}" presName="compositeNode" presStyleCnt="0">
        <dgm:presLayoutVars>
          <dgm:bulletEnabled val="1"/>
        </dgm:presLayoutVars>
      </dgm:prSet>
      <dgm:spPr/>
    </dgm:pt>
    <dgm:pt modelId="{CCB2060D-B526-446E-BD12-699F17DA06C2}" type="pres">
      <dgm:prSet presAssocID="{3B0F84C9-3634-4702-B200-7DC271CDBA2E}" presName="bgRect" presStyleLbl="alignNode1" presStyleIdx="3" presStyleCnt="4" custScaleY="135420"/>
      <dgm:spPr/>
    </dgm:pt>
    <dgm:pt modelId="{5CC2CF2F-45C6-4EAD-9EA2-299429DC3442}" type="pres">
      <dgm:prSet presAssocID="{688B4302-DEE9-419D-909E-694BB4C60FE1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F555F0F8-025C-4847-9DEA-064DF093BDD6}" type="pres">
      <dgm:prSet presAssocID="{3B0F84C9-3634-4702-B200-7DC271CDBA2E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EEE45B02-908E-424C-B995-366FCC4CEA66}" type="presOf" srcId="{81B2808E-6224-4637-AD85-A869510AFDBF}" destId="{2BE0FD97-674F-42D5-9583-23F46DFE95A5}" srcOrd="0" destOrd="0" presId="urn:microsoft.com/office/officeart/2016/7/layout/LinearBlockProcessNumbered"/>
    <dgm:cxn modelId="{99D54216-D078-4EFB-98C0-9B1CB8E4F4B6}" type="presOf" srcId="{3B0F84C9-3634-4702-B200-7DC271CDBA2E}" destId="{CCB2060D-B526-446E-BD12-699F17DA06C2}" srcOrd="0" destOrd="0" presId="urn:microsoft.com/office/officeart/2016/7/layout/LinearBlockProcessNumbered"/>
    <dgm:cxn modelId="{73D64F23-A0AC-46F7-979C-3EF17CE9C13C}" type="presOf" srcId="{320796BF-D578-4E09-BFB0-32C540EA30BD}" destId="{D72A307A-9C77-4C18-9182-9FCC703F26CF}" srcOrd="1" destOrd="0" presId="urn:microsoft.com/office/officeart/2016/7/layout/LinearBlockProcessNumbered"/>
    <dgm:cxn modelId="{2193B625-A50E-4ED4-8D11-B016635B0ACB}" type="presOf" srcId="{320796BF-D578-4E09-BFB0-32C540EA30BD}" destId="{53BE4CD9-1D14-4D6A-A9DB-EBA2547207D2}" srcOrd="0" destOrd="0" presId="urn:microsoft.com/office/officeart/2016/7/layout/LinearBlockProcessNumbered"/>
    <dgm:cxn modelId="{D5D30A3F-5242-4EBF-B877-E3F2B928BE4E}" type="presOf" srcId="{81B2808E-6224-4637-AD85-A869510AFDBF}" destId="{0BAF2FA3-9C76-418F-ACB9-4245D9766B2F}" srcOrd="1" destOrd="0" presId="urn:microsoft.com/office/officeart/2016/7/layout/LinearBlockProcessNumbered"/>
    <dgm:cxn modelId="{53635A5C-BAD1-4A8C-8DBC-9D82BEB35E45}" type="presOf" srcId="{735C7697-3BA1-4025-925B-18863539665D}" destId="{B2D84D6F-8473-4182-8C8A-057973484179}" srcOrd="0" destOrd="0" presId="urn:microsoft.com/office/officeart/2016/7/layout/LinearBlockProcessNumbered"/>
    <dgm:cxn modelId="{9DAD925C-7692-4375-9B80-CEEC4B1845F1}" type="presOf" srcId="{D64BF22E-12B5-433A-A994-6E27A6FDC933}" destId="{CF6A7E72-AA13-48DB-9574-9B941587B367}" srcOrd="0" destOrd="0" presId="urn:microsoft.com/office/officeart/2016/7/layout/LinearBlockProcessNumbered"/>
    <dgm:cxn modelId="{B7433142-F068-4A2E-951D-86403F540E21}" type="presOf" srcId="{3B0F84C9-3634-4702-B200-7DC271CDBA2E}" destId="{F555F0F8-025C-4847-9DEA-064DF093BDD6}" srcOrd="1" destOrd="0" presId="urn:microsoft.com/office/officeart/2016/7/layout/LinearBlockProcessNumbered"/>
    <dgm:cxn modelId="{77443C57-EED7-4AE0-97BD-F3254E7D2B8C}" type="presOf" srcId="{7A2D64AD-50B6-4530-80EE-460259A4404B}" destId="{7B5A469C-CB9C-43DD-A11B-C71E0C7E8B8C}" srcOrd="0" destOrd="0" presId="urn:microsoft.com/office/officeart/2016/7/layout/LinearBlockProcessNumbered"/>
    <dgm:cxn modelId="{D664867B-88AC-4954-8BA5-93CC352A3102}" type="presOf" srcId="{688B4302-DEE9-419D-909E-694BB4C60FE1}" destId="{5CC2CF2F-45C6-4EAD-9EA2-299429DC3442}" srcOrd="0" destOrd="0" presId="urn:microsoft.com/office/officeart/2016/7/layout/LinearBlockProcessNumbered"/>
    <dgm:cxn modelId="{E9F9FF81-A538-4345-8EAE-173DC407F054}" srcId="{735C7697-3BA1-4025-925B-18863539665D}" destId="{3B0F84C9-3634-4702-B200-7DC271CDBA2E}" srcOrd="3" destOrd="0" parTransId="{9EA1536B-2740-48E2-98B1-5DC154A0F222}" sibTransId="{688B4302-DEE9-419D-909E-694BB4C60FE1}"/>
    <dgm:cxn modelId="{BB3E6BB6-3358-4E16-A290-F65887105F67}" type="presOf" srcId="{792023BF-3279-47E3-A014-73543727ED73}" destId="{C9F421CE-D163-499E-8B51-9073328D80BE}" srcOrd="1" destOrd="0" presId="urn:microsoft.com/office/officeart/2016/7/layout/LinearBlockProcessNumbered"/>
    <dgm:cxn modelId="{392F2EBD-90ED-4A47-928B-15FF0AC65933}" type="presOf" srcId="{792023BF-3279-47E3-A014-73543727ED73}" destId="{7E5DCEB6-8715-48CB-8213-5F4408224ECF}" srcOrd="0" destOrd="0" presId="urn:microsoft.com/office/officeart/2016/7/layout/LinearBlockProcessNumbered"/>
    <dgm:cxn modelId="{C26D0ECF-4FF3-4E6B-ABCD-8231F5D73447}" srcId="{735C7697-3BA1-4025-925B-18863539665D}" destId="{792023BF-3279-47E3-A014-73543727ED73}" srcOrd="0" destOrd="0" parTransId="{F02FA348-52F4-4D6A-88D4-71FBA10556FE}" sibTransId="{A4544DEC-0845-4154-A2A6-8ECF9D4497F1}"/>
    <dgm:cxn modelId="{C644C4DB-ECBE-4C23-A416-D02459CEE95C}" type="presOf" srcId="{A4544DEC-0845-4154-A2A6-8ECF9D4497F1}" destId="{713E6AD0-DB93-4BA1-B682-D329B2DA9003}" srcOrd="0" destOrd="0" presId="urn:microsoft.com/office/officeart/2016/7/layout/LinearBlockProcessNumbered"/>
    <dgm:cxn modelId="{AD6236E0-7582-468C-B8B5-1A2C284EABAD}" srcId="{735C7697-3BA1-4025-925B-18863539665D}" destId="{81B2808E-6224-4637-AD85-A869510AFDBF}" srcOrd="1" destOrd="0" parTransId="{92817E61-71B3-4EED-891A-F5D5680DCF16}" sibTransId="{7A2D64AD-50B6-4530-80EE-460259A4404B}"/>
    <dgm:cxn modelId="{61F5F0E7-78B1-4FB9-99D9-DCC5BCFFE78A}" srcId="{735C7697-3BA1-4025-925B-18863539665D}" destId="{320796BF-D578-4E09-BFB0-32C540EA30BD}" srcOrd="2" destOrd="0" parTransId="{1F0A1B95-2F21-4F06-8366-676E18409073}" sibTransId="{D64BF22E-12B5-433A-A994-6E27A6FDC933}"/>
    <dgm:cxn modelId="{2928DE4F-B729-469B-86EA-329853AF0CF5}" type="presParOf" srcId="{B2D84D6F-8473-4182-8C8A-057973484179}" destId="{DD5684FB-8221-4E1B-AA4A-2DB9D1F527E4}" srcOrd="0" destOrd="0" presId="urn:microsoft.com/office/officeart/2016/7/layout/LinearBlockProcessNumbered"/>
    <dgm:cxn modelId="{DB75BA8C-5C29-4031-AAC8-F126441564D0}" type="presParOf" srcId="{DD5684FB-8221-4E1B-AA4A-2DB9D1F527E4}" destId="{7E5DCEB6-8715-48CB-8213-5F4408224ECF}" srcOrd="0" destOrd="0" presId="urn:microsoft.com/office/officeart/2016/7/layout/LinearBlockProcessNumbered"/>
    <dgm:cxn modelId="{05662FD1-687F-4412-A057-9CB05B79EF28}" type="presParOf" srcId="{DD5684FB-8221-4E1B-AA4A-2DB9D1F527E4}" destId="{713E6AD0-DB93-4BA1-B682-D329B2DA9003}" srcOrd="1" destOrd="0" presId="urn:microsoft.com/office/officeart/2016/7/layout/LinearBlockProcessNumbered"/>
    <dgm:cxn modelId="{E384354A-D020-4A31-A6C5-E548F4D9C170}" type="presParOf" srcId="{DD5684FB-8221-4E1B-AA4A-2DB9D1F527E4}" destId="{C9F421CE-D163-499E-8B51-9073328D80BE}" srcOrd="2" destOrd="0" presId="urn:microsoft.com/office/officeart/2016/7/layout/LinearBlockProcessNumbered"/>
    <dgm:cxn modelId="{F8EC07E2-6E64-4DE1-BFB4-B632B5D79EF0}" type="presParOf" srcId="{B2D84D6F-8473-4182-8C8A-057973484179}" destId="{C82518C5-58A6-4552-84E6-88EBBB301A3F}" srcOrd="1" destOrd="0" presId="urn:microsoft.com/office/officeart/2016/7/layout/LinearBlockProcessNumbered"/>
    <dgm:cxn modelId="{0ADE00DB-57EE-4595-848E-4CE16CE71801}" type="presParOf" srcId="{B2D84D6F-8473-4182-8C8A-057973484179}" destId="{B7C196BD-B02C-49F9-B3E7-23A13B8ABF3D}" srcOrd="2" destOrd="0" presId="urn:microsoft.com/office/officeart/2016/7/layout/LinearBlockProcessNumbered"/>
    <dgm:cxn modelId="{654C58A7-C466-4AB5-9026-5302F7E25D6D}" type="presParOf" srcId="{B7C196BD-B02C-49F9-B3E7-23A13B8ABF3D}" destId="{2BE0FD97-674F-42D5-9583-23F46DFE95A5}" srcOrd="0" destOrd="0" presId="urn:microsoft.com/office/officeart/2016/7/layout/LinearBlockProcessNumbered"/>
    <dgm:cxn modelId="{45350BE9-0997-4AC4-B52C-DD4225CF4351}" type="presParOf" srcId="{B7C196BD-B02C-49F9-B3E7-23A13B8ABF3D}" destId="{7B5A469C-CB9C-43DD-A11B-C71E0C7E8B8C}" srcOrd="1" destOrd="0" presId="urn:microsoft.com/office/officeart/2016/7/layout/LinearBlockProcessNumbered"/>
    <dgm:cxn modelId="{ACF6618E-5382-4FD1-9CAB-FE977835A109}" type="presParOf" srcId="{B7C196BD-B02C-49F9-B3E7-23A13B8ABF3D}" destId="{0BAF2FA3-9C76-418F-ACB9-4245D9766B2F}" srcOrd="2" destOrd="0" presId="urn:microsoft.com/office/officeart/2016/7/layout/LinearBlockProcessNumbered"/>
    <dgm:cxn modelId="{1ED3DF8D-6BFC-4107-8FC6-47B78EAED973}" type="presParOf" srcId="{B2D84D6F-8473-4182-8C8A-057973484179}" destId="{A9B3758C-A7B0-4408-A27F-078A531FDDAE}" srcOrd="3" destOrd="0" presId="urn:microsoft.com/office/officeart/2016/7/layout/LinearBlockProcessNumbered"/>
    <dgm:cxn modelId="{2EBE9B00-4A76-4188-AAA3-9F4D6E910D21}" type="presParOf" srcId="{B2D84D6F-8473-4182-8C8A-057973484179}" destId="{AE7D159C-CEF7-4832-952A-5B24A598DBB3}" srcOrd="4" destOrd="0" presId="urn:microsoft.com/office/officeart/2016/7/layout/LinearBlockProcessNumbered"/>
    <dgm:cxn modelId="{5C748F4C-7931-4CCF-96F4-A3E7DB6B45F4}" type="presParOf" srcId="{AE7D159C-CEF7-4832-952A-5B24A598DBB3}" destId="{53BE4CD9-1D14-4D6A-A9DB-EBA2547207D2}" srcOrd="0" destOrd="0" presId="urn:microsoft.com/office/officeart/2016/7/layout/LinearBlockProcessNumbered"/>
    <dgm:cxn modelId="{FC6A601E-55A7-42A3-BC2C-95488A85B647}" type="presParOf" srcId="{AE7D159C-CEF7-4832-952A-5B24A598DBB3}" destId="{CF6A7E72-AA13-48DB-9574-9B941587B367}" srcOrd="1" destOrd="0" presId="urn:microsoft.com/office/officeart/2016/7/layout/LinearBlockProcessNumbered"/>
    <dgm:cxn modelId="{8394ACC5-C32A-4F53-AFA3-A3B84CF28B36}" type="presParOf" srcId="{AE7D159C-CEF7-4832-952A-5B24A598DBB3}" destId="{D72A307A-9C77-4C18-9182-9FCC703F26CF}" srcOrd="2" destOrd="0" presId="urn:microsoft.com/office/officeart/2016/7/layout/LinearBlockProcessNumbered"/>
    <dgm:cxn modelId="{610BCE3E-FB62-462F-AF05-5DE641F9F611}" type="presParOf" srcId="{B2D84D6F-8473-4182-8C8A-057973484179}" destId="{A013C965-ABFB-443F-AA19-C572E3D7F08F}" srcOrd="5" destOrd="0" presId="urn:microsoft.com/office/officeart/2016/7/layout/LinearBlockProcessNumbered"/>
    <dgm:cxn modelId="{19712AA2-E020-4A63-94A1-38BF38895EAC}" type="presParOf" srcId="{B2D84D6F-8473-4182-8C8A-057973484179}" destId="{9BE0C529-93D6-4772-ACE5-F623999914A4}" srcOrd="6" destOrd="0" presId="urn:microsoft.com/office/officeart/2016/7/layout/LinearBlockProcessNumbered"/>
    <dgm:cxn modelId="{BF4301BC-3E04-46D4-8262-D85491E44628}" type="presParOf" srcId="{9BE0C529-93D6-4772-ACE5-F623999914A4}" destId="{CCB2060D-B526-446E-BD12-699F17DA06C2}" srcOrd="0" destOrd="0" presId="urn:microsoft.com/office/officeart/2016/7/layout/LinearBlockProcessNumbered"/>
    <dgm:cxn modelId="{6E086E35-0557-4CFA-8ED9-4761BC31F744}" type="presParOf" srcId="{9BE0C529-93D6-4772-ACE5-F623999914A4}" destId="{5CC2CF2F-45C6-4EAD-9EA2-299429DC3442}" srcOrd="1" destOrd="0" presId="urn:microsoft.com/office/officeart/2016/7/layout/LinearBlockProcessNumbered"/>
    <dgm:cxn modelId="{4A08D416-0BE4-4AF6-98AB-D9F42642145B}" type="presParOf" srcId="{9BE0C529-93D6-4772-ACE5-F623999914A4}" destId="{F555F0F8-025C-4847-9DEA-064DF093BDD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2F9E0-60B6-4990-AC76-29F17AEA8CAB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BEB4F-7A46-4FDE-A14A-75A6936D4137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BA24F-1B71-4691-A408-310B904E74B8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TB awareness creation through sensitization of PWDs in various settings</a:t>
          </a:r>
        </a:p>
      </dsp:txBody>
      <dsp:txXfrm>
        <a:off x="1058686" y="1808"/>
        <a:ext cx="9456913" cy="916611"/>
      </dsp:txXfrm>
    </dsp:sp>
    <dsp:sp modelId="{714F192B-CC5B-43AF-938A-3E70BE648FE6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8F6C3-1ED0-4316-BDC8-A5A91BC5CDE8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B62C1-D491-4DC7-B779-E775F5DA6C24}">
      <dsp:nvSpPr>
        <dsp:cNvPr id="0" name=""/>
        <dsp:cNvSpPr/>
      </dsp:nvSpPr>
      <dsp:spPr>
        <a:xfrm>
          <a:off x="1058686" y="114757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Engagement of PWDs in TB CSO forums for sharing and learning</a:t>
          </a:r>
        </a:p>
      </dsp:txBody>
      <dsp:txXfrm>
        <a:off x="1058686" y="1147573"/>
        <a:ext cx="9456913" cy="916611"/>
      </dsp:txXfrm>
    </dsp:sp>
    <dsp:sp modelId="{87BA9695-8AB9-4C05-8E68-A33D07238E38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F8FC9-4616-4D08-A3BE-923DD36FC2D5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FF033-C213-43F4-BFA9-3E84AFB9DA89}">
      <dsp:nvSpPr>
        <dsp:cNvPr id="0" name=""/>
        <dsp:cNvSpPr/>
      </dsp:nvSpPr>
      <dsp:spPr>
        <a:xfrm>
          <a:off x="1058686" y="229333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Participation of PWD in various forums to share their experiences such as symposiums</a:t>
          </a:r>
        </a:p>
      </dsp:txBody>
      <dsp:txXfrm>
        <a:off x="1058686" y="2293338"/>
        <a:ext cx="9456913" cy="916611"/>
      </dsp:txXfrm>
    </dsp:sp>
    <dsp:sp modelId="{67439931-4512-4375-BF4B-901716D13C9E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7C113-5904-4063-AD73-52C72924F477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82FEA-4839-4B4A-99C0-F6D383C0CE41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Engagement of PWDs in discussion panels on TV and Radio talk shows</a:t>
          </a:r>
        </a:p>
      </dsp:txBody>
      <dsp:txXfrm>
        <a:off x="1058686" y="3439103"/>
        <a:ext cx="9456913" cy="916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BA8C5-024D-4863-BF0A-AFBA391E575E}">
      <dsp:nvSpPr>
        <dsp:cNvPr id="0" name=""/>
        <dsp:cNvSpPr/>
      </dsp:nvSpPr>
      <dsp:spPr>
        <a:xfrm>
          <a:off x="0" y="42780"/>
          <a:ext cx="3286125" cy="197167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Mapping of PWD organisations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0" y="42780"/>
        <a:ext cx="3286125" cy="1971675"/>
      </dsp:txXfrm>
    </dsp:sp>
    <dsp:sp modelId="{B9BBC3AF-3DD2-4552-90DE-443018DF849C}">
      <dsp:nvSpPr>
        <dsp:cNvPr id="0" name=""/>
        <dsp:cNvSpPr/>
      </dsp:nvSpPr>
      <dsp:spPr>
        <a:xfrm>
          <a:off x="3614737" y="42780"/>
          <a:ext cx="3286125" cy="1971675"/>
        </a:xfrm>
        <a:prstGeom prst="rect">
          <a:avLst/>
        </a:prstGeom>
        <a:solidFill>
          <a:schemeClr val="accent1">
            <a:shade val="50000"/>
            <a:hueOff val="196550"/>
            <a:satOff val="-20659"/>
            <a:lumOff val="178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Partnerships with stakeholders established at the country level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614737" y="42780"/>
        <a:ext cx="3286125" cy="1971675"/>
      </dsp:txXfrm>
    </dsp:sp>
    <dsp:sp modelId="{4B746B8F-C980-41D6-8508-4905F61048FC}">
      <dsp:nvSpPr>
        <dsp:cNvPr id="0" name=""/>
        <dsp:cNvSpPr/>
      </dsp:nvSpPr>
      <dsp:spPr>
        <a:xfrm>
          <a:off x="7229475" y="42780"/>
          <a:ext cx="3286125" cy="1971675"/>
        </a:xfrm>
        <a:prstGeom prst="rect">
          <a:avLst/>
        </a:prstGeom>
        <a:solidFill>
          <a:schemeClr val="accent1">
            <a:shade val="50000"/>
            <a:hueOff val="393099"/>
            <a:satOff val="-41319"/>
            <a:lumOff val="356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PWDs organisations considered for funding: Implementation begun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7229475" y="42780"/>
        <a:ext cx="3286125" cy="1971675"/>
      </dsp:txXfrm>
    </dsp:sp>
    <dsp:sp modelId="{B5896A48-1E68-4FC7-AE8C-DE11AAAC7B1F}">
      <dsp:nvSpPr>
        <dsp:cNvPr id="0" name=""/>
        <dsp:cNvSpPr/>
      </dsp:nvSpPr>
      <dsp:spPr>
        <a:xfrm>
          <a:off x="0" y="2343068"/>
          <a:ext cx="3286125" cy="1971675"/>
        </a:xfrm>
        <a:prstGeom prst="rect">
          <a:avLst/>
        </a:prstGeom>
        <a:solidFill>
          <a:schemeClr val="accent1">
            <a:shade val="50000"/>
            <a:hueOff val="589649"/>
            <a:satOff val="-61978"/>
            <a:lumOff val="534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Advocacy for inclusion begun with key successes: Interpretation for the deaf in TB events now on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0" y="2343068"/>
        <a:ext cx="3286125" cy="1971675"/>
      </dsp:txXfrm>
    </dsp:sp>
    <dsp:sp modelId="{34101CC6-E471-42A4-BC87-F246536E3485}">
      <dsp:nvSpPr>
        <dsp:cNvPr id="0" name=""/>
        <dsp:cNvSpPr/>
      </dsp:nvSpPr>
      <dsp:spPr>
        <a:xfrm>
          <a:off x="3614737" y="2343068"/>
          <a:ext cx="3286125" cy="1971675"/>
        </a:xfrm>
        <a:prstGeom prst="rect">
          <a:avLst/>
        </a:prstGeom>
        <a:solidFill>
          <a:schemeClr val="accent1">
            <a:shade val="50000"/>
            <a:hueOff val="393099"/>
            <a:satOff val="-41319"/>
            <a:lumOff val="356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 TB champion interpreter identified for TB related events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614737" y="2343068"/>
        <a:ext cx="3286125" cy="1971675"/>
      </dsp:txXfrm>
    </dsp:sp>
    <dsp:sp modelId="{A630DB0D-A024-4228-8E91-9A3BD91F35DD}">
      <dsp:nvSpPr>
        <dsp:cNvPr id="0" name=""/>
        <dsp:cNvSpPr/>
      </dsp:nvSpPr>
      <dsp:spPr>
        <a:xfrm>
          <a:off x="7229475" y="2343068"/>
          <a:ext cx="3286125" cy="1971675"/>
        </a:xfrm>
        <a:prstGeom prst="rect">
          <a:avLst/>
        </a:prstGeom>
        <a:solidFill>
          <a:schemeClr val="accent1">
            <a:shade val="50000"/>
            <a:hueOff val="196550"/>
            <a:satOff val="-20659"/>
            <a:lumOff val="178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 survey on TB and disability in progress by Kenya Union of the Blind(KUB)</a:t>
          </a:r>
          <a:endParaRPr lang="en-US" sz="2100" kern="1200" dirty="0"/>
        </a:p>
      </dsp:txBody>
      <dsp:txXfrm>
        <a:off x="7229475" y="2343068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DCEB6-8715-48CB-8213-5F4408224ECF}">
      <dsp:nvSpPr>
        <dsp:cNvPr id="0" name=""/>
        <dsp:cNvSpPr/>
      </dsp:nvSpPr>
      <dsp:spPr>
        <a:xfrm>
          <a:off x="2044" y="222121"/>
          <a:ext cx="2709223" cy="35006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68" tIns="0" rIns="237868" bIns="33020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Increase resources to build the capacity of the organisations working with PWDs to develop responsive mechanisms during pandemics</a:t>
          </a:r>
        </a:p>
      </dsp:txBody>
      <dsp:txXfrm>
        <a:off x="2044" y="1622395"/>
        <a:ext cx="2709223" cy="2100410"/>
      </dsp:txXfrm>
    </dsp:sp>
    <dsp:sp modelId="{713E6AD0-DB93-4BA1-B682-D329B2DA9003}">
      <dsp:nvSpPr>
        <dsp:cNvPr id="0" name=""/>
        <dsp:cNvSpPr/>
      </dsp:nvSpPr>
      <dsp:spPr>
        <a:xfrm>
          <a:off x="152599" y="527595"/>
          <a:ext cx="2408113" cy="115589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68" tIns="165100" rIns="237868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01</a:t>
          </a:r>
        </a:p>
      </dsp:txBody>
      <dsp:txXfrm>
        <a:off x="152599" y="527595"/>
        <a:ext cx="2408113" cy="1155894"/>
      </dsp:txXfrm>
    </dsp:sp>
    <dsp:sp modelId="{2BE0FD97-674F-42D5-9583-23F46DFE95A5}">
      <dsp:nvSpPr>
        <dsp:cNvPr id="0" name=""/>
        <dsp:cNvSpPr/>
      </dsp:nvSpPr>
      <dsp:spPr>
        <a:xfrm>
          <a:off x="2953909" y="200217"/>
          <a:ext cx="2299652" cy="3467943"/>
        </a:xfrm>
        <a:prstGeom prst="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68" tIns="0" rIns="237868" bIns="33020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High level advocacy to enhance implementation of the Policies that support PWDs that are oftenly downplayed</a:t>
          </a:r>
        </a:p>
      </dsp:txBody>
      <dsp:txXfrm>
        <a:off x="2953909" y="1587394"/>
        <a:ext cx="2299652" cy="2080766"/>
      </dsp:txXfrm>
    </dsp:sp>
    <dsp:sp modelId="{7B5A469C-CB9C-43DD-A11B-C71E0C7E8B8C}">
      <dsp:nvSpPr>
        <dsp:cNvPr id="0" name=""/>
        <dsp:cNvSpPr/>
      </dsp:nvSpPr>
      <dsp:spPr>
        <a:xfrm>
          <a:off x="2903917" y="511225"/>
          <a:ext cx="2408113" cy="115589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68" tIns="165100" rIns="237868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02</a:t>
          </a:r>
          <a:endParaRPr lang="en-US" sz="5800" kern="1200" dirty="0"/>
        </a:p>
      </dsp:txBody>
      <dsp:txXfrm>
        <a:off x="2903917" y="511225"/>
        <a:ext cx="2408113" cy="1155894"/>
      </dsp:txXfrm>
    </dsp:sp>
    <dsp:sp modelId="{53BE4CD9-1D14-4D6A-A9DB-EBA2547207D2}">
      <dsp:nvSpPr>
        <dsp:cNvPr id="0" name=""/>
        <dsp:cNvSpPr/>
      </dsp:nvSpPr>
      <dsp:spPr>
        <a:xfrm>
          <a:off x="5504679" y="222121"/>
          <a:ext cx="2408113" cy="3505163"/>
        </a:xfrm>
        <a:prstGeom prst="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68" tIns="0" rIns="237868" bIns="33020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Advocacy in countries to have the PWDs listed among key and vulnerable populations especially for TB to enhance funding allocation</a:t>
          </a:r>
        </a:p>
      </dsp:txBody>
      <dsp:txXfrm>
        <a:off x="5504679" y="1624186"/>
        <a:ext cx="2408113" cy="2103097"/>
      </dsp:txXfrm>
    </dsp:sp>
    <dsp:sp modelId="{CF6A7E72-AA13-48DB-9574-9B941587B367}">
      <dsp:nvSpPr>
        <dsp:cNvPr id="0" name=""/>
        <dsp:cNvSpPr/>
      </dsp:nvSpPr>
      <dsp:spPr>
        <a:xfrm>
          <a:off x="5504679" y="529835"/>
          <a:ext cx="2408113" cy="115589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68" tIns="165100" rIns="237868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03</a:t>
          </a:r>
        </a:p>
      </dsp:txBody>
      <dsp:txXfrm>
        <a:off x="5504679" y="529835"/>
        <a:ext cx="2408113" cy="1155894"/>
      </dsp:txXfrm>
    </dsp:sp>
    <dsp:sp modelId="{CCB2060D-B526-446E-BD12-699F17DA06C2}">
      <dsp:nvSpPr>
        <dsp:cNvPr id="0" name=""/>
        <dsp:cNvSpPr/>
      </dsp:nvSpPr>
      <dsp:spPr>
        <a:xfrm>
          <a:off x="8105442" y="222121"/>
          <a:ext cx="2408113" cy="3913280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68" tIns="0" rIns="237868" bIns="33020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Fund Community Assessments: Periodic follow-up surveys to evaluate the efficacy of engagement strategies and gain insight into evolving needs</a:t>
          </a:r>
        </a:p>
      </dsp:txBody>
      <dsp:txXfrm>
        <a:off x="8105442" y="1787433"/>
        <a:ext cx="2408113" cy="2347968"/>
      </dsp:txXfrm>
    </dsp:sp>
    <dsp:sp modelId="{5CC2CF2F-45C6-4EAD-9EA2-299429DC3442}">
      <dsp:nvSpPr>
        <dsp:cNvPr id="0" name=""/>
        <dsp:cNvSpPr/>
      </dsp:nvSpPr>
      <dsp:spPr>
        <a:xfrm>
          <a:off x="8105442" y="733893"/>
          <a:ext cx="2408113" cy="115589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68" tIns="165100" rIns="237868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04</a:t>
          </a:r>
        </a:p>
      </dsp:txBody>
      <dsp:txXfrm>
        <a:off x="8105442" y="733893"/>
        <a:ext cx="2408113" cy="1155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95E9B-93B6-37D3-30EB-BF2034072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B75EC-7BE3-2ED2-BBF3-C9018106B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9B80B-589E-FA5E-8F95-96E0DD291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64AD-AE6F-DF44-80F1-FC178BABBC0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25CE8-807B-D48A-31C3-325BFD84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E9053-B030-32AA-332F-1C9CB4E7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B6C-DBB9-2D46-BB4C-46017C89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BE87-A542-F993-8AE7-184149BE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028FF-7D08-662C-01C8-C3F8A4E3A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B6ED4-80CD-9C06-2158-1C3E5B83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64AD-AE6F-DF44-80F1-FC178BABBC0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519D7-202F-8050-C457-6EC81C39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79DB4-A8F9-6856-5A07-D46E8FFB6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B6C-DBB9-2D46-BB4C-46017C89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1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82D72D-F762-90A6-290B-426AA197F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BAE48-4CD3-A1EA-FE6B-D87CE3CC8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1F559-A77C-50BA-C935-F9F4D0A7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64AD-AE6F-DF44-80F1-FC178BABBC0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ABDA-B990-963C-CDA6-CE741F8F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C44C8-2209-C322-C0A4-BD3DCC6E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B6C-DBB9-2D46-BB4C-46017C89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2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1B96C-73DD-B2EE-E64E-A7DACBF1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19178-79D5-253F-1731-6EE9CE021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A7038-8F09-B1FB-AFF0-0CB39489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64AD-AE6F-DF44-80F1-FC178BABBC0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899F3-952E-94B3-C9CA-D0B269F7C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ECB1A-B5CE-C557-A94A-81EB60C3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B6C-DBB9-2D46-BB4C-46017C89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7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5AE1F-7A08-3C39-3EBD-A0CBF497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CCE3-E4A3-1F35-4C9F-426DD06D5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646CB-987C-251F-4921-E000180E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64AD-AE6F-DF44-80F1-FC178BABBC0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5CC12-56C8-8357-2DA0-8B8C51E5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6E451-3D09-E845-61C2-54E9B04D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B6C-DBB9-2D46-BB4C-46017C89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0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68A-EED4-7C22-AD8F-7FCF5024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207D2-B513-2C4A-46B3-EDFE4DA63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1A0FF-4236-10C1-99AD-ED5D250A9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1E680-7AFC-73A4-B108-CA5CE6F3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64AD-AE6F-DF44-80F1-FC178BABBC0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C2C5B-0853-B466-1B16-900D0CD8E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D5870-C4FB-4499-AF6E-2F8FAF73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B6C-DBB9-2D46-BB4C-46017C89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1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05AE-E90E-8232-94AF-1900D5F9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6F249-5D48-B0C8-6155-068D03789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C1696-0E7F-9CC9-1E0C-A6125E40F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950C4-3276-4BF9-BC43-F64F4B0FA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F103B-1A9E-F592-88AE-7657C6E73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B058E0-4709-FCA5-E065-E9CF15E8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64AD-AE6F-DF44-80F1-FC178BABBC0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5927E-57CD-685D-0391-AD4077C7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F372AB-3E2C-773B-89C6-0BA2AD05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B6C-DBB9-2D46-BB4C-46017C89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CDDAB-028D-0EC1-B26A-A2144E1B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DB422B-6038-209C-452D-DF20F77F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64AD-AE6F-DF44-80F1-FC178BABBC0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4D6FC-14A5-8CBD-E99B-27D7A9FC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3F422-0261-2889-3CF7-1C1000B3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B6C-DBB9-2D46-BB4C-46017C89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1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887A1-DAA3-2EE1-9590-110683F1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64AD-AE6F-DF44-80F1-FC178BABBC0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84B60B-82D3-DBA3-666E-B832D61F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41023-9C8D-C464-7813-B2EB01D7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B6C-DBB9-2D46-BB4C-46017C89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8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8BEBA-DC53-E94F-4EB8-C9832368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BCFF0-A48A-F816-9C03-15DB1127B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1BB0B-3B6A-A3AB-FB2E-BFBE43273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5EB80-BC46-B97C-3F81-65181CB5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64AD-AE6F-DF44-80F1-FC178BABBC0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5AD31-A1DC-3166-6290-2B2C7D46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876FC-7665-7752-9638-9F90119A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B6C-DBB9-2D46-BB4C-46017C89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8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3505B-4C78-FFE9-65E6-28917408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4DB6FF-4323-C8CC-3A16-B72ADFB73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50E5D-072A-91B7-74DA-9D810AE06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F7F8B-14E7-980D-7013-5BC2D8816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64AD-AE6F-DF44-80F1-FC178BABBC0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2FDE4-736F-A218-3FE8-4A629164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FA909-42C4-0CA4-494D-D98EA123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B6C-DBB9-2D46-BB4C-46017C89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3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31CA9A-65A5-716D-36F9-0DB9C03A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A04A6-561E-7EF3-C96F-210A3AD42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3A082-D444-E0C5-A182-E876CCAE8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0A64AD-AE6F-DF44-80F1-FC178BABBC0E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2D0FE-2B7C-F38E-0807-A78A66B74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2D4DF-8D88-7D7C-F0CC-F966A1099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870B6C-DBB9-2D46-BB4C-46017C891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6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BA187-9F53-C6BC-0F38-64AE986B9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LESSONS IN CAPACITY-BUILDING AND ENGAGING LMPs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BF1BE-ACAC-4258-DAC1-3DDB774CC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41343"/>
            <a:ext cx="9144000" cy="4250910"/>
          </a:xfrm>
        </p:spPr>
        <p:txBody>
          <a:bodyPr>
            <a:normAutofit/>
          </a:bodyPr>
          <a:lstStyle/>
          <a:p>
            <a:endParaRPr lang="en-US" sz="4800" dirty="0"/>
          </a:p>
          <a:p>
            <a:r>
              <a:rPr lang="en-US" sz="4800" dirty="0"/>
              <a:t> </a:t>
            </a:r>
          </a:p>
          <a:p>
            <a:endParaRPr lang="en-US" sz="4800" dirty="0"/>
          </a:p>
          <a:p>
            <a:r>
              <a:rPr lang="en-US" sz="4800" dirty="0"/>
              <a:t>STOP TB PARTNERSHIP KENYA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85689D-EC02-F99C-1B68-9B624CB6D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75" y="3927615"/>
            <a:ext cx="1013305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3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46957-932C-6364-CD4B-49AFFFC0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sz="2800" dirty="0"/>
              <a:t>What other needs must the CELG address to expand in these areas?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05BC52-078D-6D7C-4AF3-0343EB19D1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87308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89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9D7BD-6490-647F-2488-B80E1DC6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21" y="381001"/>
            <a:ext cx="5334197" cy="854121"/>
          </a:xfrm>
        </p:spPr>
        <p:txBody>
          <a:bodyPr anchor="ctr">
            <a:normAutofit/>
          </a:bodyPr>
          <a:lstStyle/>
          <a:p>
            <a:r>
              <a:rPr lang="en-US" sz="4000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52FC-9E71-6469-5102-5CE91282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46008"/>
            <a:ext cx="5791197" cy="49940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i="1" dirty="0"/>
              <a:t>What activities are necessary to capacitate LMPs to engage in the TB response and in the PPR response?</a:t>
            </a:r>
          </a:p>
          <a:p>
            <a:r>
              <a:rPr lang="en-US" sz="2000" dirty="0"/>
              <a:t>Partnerships and collaborations – the LMPs need to be engaged in the design and planning of programs </a:t>
            </a:r>
          </a:p>
          <a:p>
            <a:r>
              <a:rPr lang="en-US" sz="2000" dirty="0"/>
              <a:t>Capacity building – trainings, sensitizations and translations to braille of print materials </a:t>
            </a:r>
          </a:p>
          <a:p>
            <a:r>
              <a:rPr lang="en-US" sz="2000" dirty="0"/>
              <a:t>Assistive technology adaptation in communication – Braille, Sign language, Voice over devices</a:t>
            </a:r>
          </a:p>
          <a:p>
            <a:r>
              <a:rPr lang="en-US" sz="2000" dirty="0"/>
              <a:t>Inclusion – in decision making forums and platforms for representation of their interests and feedback</a:t>
            </a:r>
          </a:p>
          <a:p>
            <a:endParaRPr lang="en-US" sz="1300" dirty="0"/>
          </a:p>
          <a:p>
            <a:endParaRPr lang="en-US" sz="1300" dirty="0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73DF6571-F8BE-FE30-005E-DB48C5C5F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1" r="27356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02A8BE-EEC1-40A0-A493-9EAAD6D08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29190">
            <a:off x="8604458" y="1994002"/>
            <a:ext cx="1840882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301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ront steps and columns of a majestic city building">
            <a:extLst>
              <a:ext uri="{FF2B5EF4-FFF2-40B4-BE49-F238E27FC236}">
                <a16:creationId xmlns:a16="http://schemas.microsoft.com/office/drawing/2014/main" id="{89BB701F-6850-9CA5-11A8-1AACEAB61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6" r="24845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C9C27-D251-432F-AB53-946559496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6"/>
            <a:ext cx="5464968" cy="909768"/>
          </a:xfrm>
        </p:spPr>
        <p:txBody>
          <a:bodyPr>
            <a:normAutofit/>
          </a:bodyPr>
          <a:lstStyle/>
          <a:p>
            <a:r>
              <a:rPr lang="en-US" sz="4000" dirty="0"/>
              <a:t>Recommendations…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80D40-64DD-D267-AB80-452E45910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1604211"/>
            <a:ext cx="5659588" cy="463586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Advocate for basic skills on Sign language for health care workers to enhance service provision</a:t>
            </a:r>
          </a:p>
          <a:p>
            <a:r>
              <a:rPr lang="en-US" sz="2000" dirty="0"/>
              <a:t>Focused Outreach Initiatives: Launch dedicated outreach programs aimed at educating KVPs about the significance of PPR and the methods through which they can actively participate</a:t>
            </a:r>
          </a:p>
          <a:p>
            <a:r>
              <a:rPr lang="en-US" sz="2000" dirty="0"/>
              <a:t>Advocacy for Policy Change: Undertake advocacy initiatives to encourage the government to introduce or amend policies that require the comprehensive inclusion of KVPs across all PPR platforms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157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895ACA7A-FE40-566E-21E9-655E209EF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96" r="538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380D5E-41F7-0035-AF23-D4496DE1C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1091" y="1238586"/>
            <a:ext cx="5333739" cy="41065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B4B857-E235-C47F-E0A9-6FF7A70A8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7" y="2205811"/>
            <a:ext cx="1083708" cy="108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230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2C3988-49F8-5544-9BA6-826686D78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31" y="270711"/>
            <a:ext cx="11297205" cy="635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4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9D7BD-6490-647F-2488-B80E1DC6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41711"/>
            <a:ext cx="3234466" cy="3474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Background of the Last-Mile Population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FBB4F603-7B67-B741-7295-953CEB82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67" r="4476"/>
          <a:stretch/>
        </p:blipFill>
        <p:spPr>
          <a:xfrm>
            <a:off x="4615543" y="10"/>
            <a:ext cx="7576458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296E66-BB8E-E5C3-3E1A-D137987CA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813" y="2906267"/>
            <a:ext cx="398788" cy="39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6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129B-A794-6EAD-2735-0FCD7EE8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Who are LMPs?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D910B-FB58-56BC-D588-A0E3C818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700"/>
              <a:t>Refer to marginalized or underserved communities, often residing in remote or hard-to-reach areas. </a:t>
            </a:r>
          </a:p>
          <a:p>
            <a:endParaRPr lang="en-US" sz="1700"/>
          </a:p>
          <a:p>
            <a:endParaRPr lang="en-US" sz="1700"/>
          </a:p>
          <a:p>
            <a:pPr marL="0" indent="0">
              <a:buNone/>
            </a:pPr>
            <a:r>
              <a:rPr lang="en-US" sz="1700"/>
              <a:t>Benefits of engaging LMPs</a:t>
            </a:r>
          </a:p>
          <a:p>
            <a:r>
              <a:rPr lang="en-US" sz="1700"/>
              <a:t>Engaging these populations in Tuberculosis (TB) control and pandemic preparedness response efforts in Kenya is crucial for ensuring equitable access to healthcare and effective disease prevention and control</a:t>
            </a:r>
          </a:p>
        </p:txBody>
      </p:sp>
      <p:pic>
        <p:nvPicPr>
          <p:cNvPr id="13" name="Picture 12" descr="Desk with stethoscope and computer keyboard">
            <a:extLst>
              <a:ext uri="{FF2B5EF4-FFF2-40B4-BE49-F238E27FC236}">
                <a16:creationId xmlns:a16="http://schemas.microsoft.com/office/drawing/2014/main" id="{C12D1234-933B-31B4-0FD9-1B034BC03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01" r="-2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3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C6E59-FBC2-DF00-4982-F53A6E79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21" y="58692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Present risks and vulnerabilities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4F953908-03DB-83AC-CB7F-AC0DAADDD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7" r="14419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306E2C-2DA5-FC7F-0B4E-63832C078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941" y="3423557"/>
            <a:ext cx="556409" cy="5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F3AE54-08C7-9876-5B5B-E340C93E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959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Low recognition of roles of PWDs in PPR and TB response at country level</a:t>
            </a:r>
          </a:p>
          <a:p>
            <a:r>
              <a:rPr lang="en-US" dirty="0"/>
              <a:t>Absence of Policies for inclusion of PWDs in decision making processes in PPR and TB response</a:t>
            </a:r>
          </a:p>
          <a:p>
            <a:r>
              <a:rPr lang="en-US" dirty="0"/>
              <a:t>Limited budgetary allocation for facilitation of PWDs participation in health related decision making processes</a:t>
            </a:r>
          </a:p>
          <a:p>
            <a:r>
              <a:rPr lang="en-US" dirty="0"/>
              <a:t>Stigma and discrimination among PWDs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5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9D7BD-6490-647F-2488-B80E1DC6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sz="3100"/>
              <a:t>Community Engagement Plan and interventions – key activities on capacity building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15E078-03F4-EE56-68DE-D80B0D320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97127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0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6128-9D04-B87C-5259-567902A7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3CA14-C153-AD13-C40E-DB1FDFFAE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sensitization by PWD TB champion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72B13A-19ED-BD50-07F8-78C9432A0B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289" y="2505075"/>
            <a:ext cx="4912784" cy="368458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96309-3931-D10A-FEDA-B7975950F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Deaf interpretation in a TB symposium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9527A3E-7912-6C76-37DF-A99E3922956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769" y="2622051"/>
            <a:ext cx="5182049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5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1015E-0914-AF3B-AF30-7F8D2816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sz="3100"/>
              <a:t>Present immediate outcomes of capacity-building activities</a:t>
            </a:r>
            <a:br>
              <a:rPr lang="en-US" sz="3100"/>
            </a:br>
            <a:endParaRPr lang="en-US" sz="31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0DBEE3-4608-BBCC-8FA5-84F63E4C46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761512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042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377A9-96A4-515F-E2D1-8FA8DC43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D960D-A89C-8D82-8E04-E54E7A76E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Media coverage on PWD due to TB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835872-CB52-D823-6FB0-9D8323D9F3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3" y="2670215"/>
            <a:ext cx="4895702" cy="317994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3C2CC7-FE06-3530-D3C4-547BF099B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World TB day awareness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EF0D8D-5087-C41F-57D5-C329B2AFCCE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628192" y="2505075"/>
            <a:ext cx="3601282" cy="48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8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9D7BD-6490-647F-2488-B80E1DC6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73413" cy="769563"/>
          </a:xfrm>
        </p:spPr>
        <p:txBody>
          <a:bodyPr>
            <a:normAutofit/>
          </a:bodyPr>
          <a:lstStyle/>
          <a:p>
            <a:r>
              <a:rPr lang="en-US" dirty="0"/>
              <a:t>Lessons Learnt/Challenges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52FC-9E71-6469-5102-5CE91282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42" y="1299411"/>
            <a:ext cx="9192126" cy="519346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What are the challenges that you faced in terms of</a:t>
            </a:r>
          </a:p>
          <a:p>
            <a:pPr marL="0" indent="0">
              <a:buNone/>
            </a:pPr>
            <a:r>
              <a:rPr lang="en-US" sz="1800" b="1" dirty="0"/>
              <a:t>Locating LMPs</a:t>
            </a:r>
          </a:p>
          <a:p>
            <a:pPr lvl="1"/>
            <a:r>
              <a:rPr lang="en-US" sz="1800" dirty="0"/>
              <a:t>Many of the organisations work for specific disabilities and therefore getting an umbrella body was not easy </a:t>
            </a:r>
          </a:p>
          <a:p>
            <a:pPr lvl="1"/>
            <a:r>
              <a:rPr lang="en-US" sz="1800" dirty="0"/>
              <a:t>Stigma and discrimination from the society plays a big heart in their self exclusion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1800" b="1" dirty="0" err="1"/>
              <a:t>Mobilising</a:t>
            </a:r>
            <a:r>
              <a:rPr lang="en-US" sz="1800" b="1" dirty="0"/>
              <a:t> LMPs</a:t>
            </a:r>
          </a:p>
          <a:p>
            <a:pPr lvl="1"/>
            <a:r>
              <a:rPr lang="en-US" sz="1800" dirty="0"/>
              <a:t>Communication diversities – some depend on caregivers to read communication for them</a:t>
            </a:r>
          </a:p>
          <a:p>
            <a:pPr lvl="1"/>
            <a:r>
              <a:rPr lang="en-US" sz="1800" dirty="0"/>
              <a:t>Fear of being used for monetary gains to the organization</a:t>
            </a:r>
          </a:p>
          <a:p>
            <a:pPr lvl="1"/>
            <a:r>
              <a:rPr lang="en-US" sz="1800" dirty="0"/>
              <a:t>Most are in poverty and therefore cannot afford mobile phones or electricity to charge the phones</a:t>
            </a:r>
          </a:p>
          <a:p>
            <a:pPr lvl="1"/>
            <a:r>
              <a:rPr lang="en-US" sz="1800" dirty="0"/>
              <a:t>Dependency on caregivers and hence doubling the costs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1800" b="1" dirty="0"/>
              <a:t>Building their capacities</a:t>
            </a:r>
          </a:p>
          <a:p>
            <a:pPr lvl="1"/>
            <a:r>
              <a:rPr lang="en-US" sz="1800" dirty="0"/>
              <a:t>Diversity of disability varied and therefore necessitated working with different capacities at different times</a:t>
            </a:r>
          </a:p>
          <a:p>
            <a:pPr lvl="1"/>
            <a:r>
              <a:rPr lang="en-US" sz="1800" dirty="0"/>
              <a:t>Sign Language interpretation can be costly </a:t>
            </a:r>
          </a:p>
          <a:p>
            <a:pPr lvl="1"/>
            <a:r>
              <a:rPr lang="en-US" sz="1800" dirty="0"/>
              <a:t>Lack of IEC in braille for reference post the sensitization</a:t>
            </a:r>
            <a:endParaRPr lang="en-US" sz="1200" dirty="0"/>
          </a:p>
        </p:txBody>
      </p:sp>
      <p:sp>
        <p:nvSpPr>
          <p:cNvPr id="16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BD070-D645-2A1A-0FA0-4B142F71A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531" y="1996807"/>
            <a:ext cx="284707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73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644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LESSONS IN CAPACITY-BUILDING AND ENGAGING LMPs</vt:lpstr>
      <vt:lpstr>Background of the Last-Mile Population</vt:lpstr>
      <vt:lpstr>Who are LMPs?</vt:lpstr>
      <vt:lpstr>Present risks and vulnerabilities</vt:lpstr>
      <vt:lpstr>Community Engagement Plan and interventions – key activities on capacity building</vt:lpstr>
      <vt:lpstr>Photos</vt:lpstr>
      <vt:lpstr>Present immediate outcomes of capacity-building activities </vt:lpstr>
      <vt:lpstr>Photos</vt:lpstr>
      <vt:lpstr>Lessons Learnt/Challenges</vt:lpstr>
      <vt:lpstr>What other needs must the CELG address to expand in these areas? </vt:lpstr>
      <vt:lpstr>Recommendations</vt:lpstr>
      <vt:lpstr>Recommendations…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Jeffry Acaba</dc:creator>
  <cp:lastModifiedBy>User</cp:lastModifiedBy>
  <cp:revision>10</cp:revision>
  <dcterms:created xsi:type="dcterms:W3CDTF">2024-03-26T04:28:56Z</dcterms:created>
  <dcterms:modified xsi:type="dcterms:W3CDTF">2024-04-04T11:39:09Z</dcterms:modified>
</cp:coreProperties>
</file>