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7"/>
  </p:notesMasterIdLst>
  <p:sldIdLst>
    <p:sldId id="256" r:id="rId2"/>
    <p:sldId id="290" r:id="rId3"/>
    <p:sldId id="259" r:id="rId4"/>
    <p:sldId id="291" r:id="rId5"/>
    <p:sldId id="258" r:id="rId6"/>
    <p:sldId id="292" r:id="rId7"/>
    <p:sldId id="293" r:id="rId8"/>
    <p:sldId id="294" r:id="rId9"/>
    <p:sldId id="295" r:id="rId10"/>
    <p:sldId id="296" r:id="rId11"/>
    <p:sldId id="297" r:id="rId12"/>
    <p:sldId id="298" r:id="rId13"/>
    <p:sldId id="299" r:id="rId14"/>
    <p:sldId id="300" r:id="rId15"/>
    <p:sldId id="301" r:id="rId16"/>
  </p:sldIdLst>
  <p:sldSz cx="12192000" cy="6858000"/>
  <p:notesSz cx="6858000" cy="9144000"/>
  <p:embeddedFontLst>
    <p:embeddedFont>
      <p:font typeface="Arial Black" panose="020B0A04020102020204" pitchFamily="34" charset="0"/>
      <p:bold r:id="rId18"/>
    </p:embeddedFont>
    <p:embeddedFont>
      <p:font typeface="Calibri" panose="020F0502020204030204" pitchFamily="34"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82" d="100"/>
          <a:sy n="82" d="100"/>
        </p:scale>
        <p:origin x="691"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s>
</file>

<file path=ppt/charts/_rels/chart1.xml.rels><?xml version="1.0" encoding="UTF-8" standalone="yes"?>
<Relationships xmlns="http://schemas.openxmlformats.org/package/2006/relationships"><Relationship Id="rId3" Type="http://schemas.openxmlformats.org/officeDocument/2006/relationships/oleObject" Target="Book5"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5"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5"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5"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en-US" sz="1600" b="1" i="0" u="none" strike="noStrike" kern="1200" cap="none" spc="0" normalizeH="0" baseline="0">
                <a:solidFill>
                  <a:schemeClr val="dk1">
                    <a:lumMod val="50000"/>
                    <a:lumOff val="50000"/>
                  </a:schemeClr>
                </a:solidFill>
                <a:latin typeface="+mj-lt"/>
                <a:ea typeface="+mj-ea"/>
                <a:cs typeface="+mj-cs"/>
              </a:defRPr>
            </a:pPr>
            <a:r>
              <a:rPr lang="en-US" altLang="en-US"/>
              <a:t>Appréciation du niveau d’information (%)</a:t>
            </a:r>
          </a:p>
        </c:rich>
      </c:tx>
      <c:layout>
        <c:manualLayout>
          <c:xMode val="edge"/>
          <c:yMode val="edge"/>
          <c:x val="0.16131944444444399"/>
          <c:y val="3.125E-2"/>
        </c:manualLayout>
      </c:layout>
      <c:overlay val="0"/>
      <c:spPr>
        <a:noFill/>
        <a:ln>
          <a:noFill/>
        </a:ln>
        <a:effectLst/>
      </c:spPr>
      <c:txPr>
        <a:bodyPr rot="0" spcFirstLastPara="0" vertOverflow="ellipsis" vert="horz" wrap="square" anchor="ctr" anchorCtr="1"/>
        <a:lstStyle/>
        <a:p>
          <a:pPr defTabSz="914400">
            <a:defRPr lang="en-US" sz="1600" b="1" i="0" u="none" strike="noStrike" kern="1200" cap="none" spc="0" normalizeH="0" baseline="0">
              <a:solidFill>
                <a:schemeClr val="dk1">
                  <a:lumMod val="50000"/>
                  <a:lumOff val="50000"/>
                </a:schemeClr>
              </a:solidFill>
              <a:latin typeface="+mj-lt"/>
              <a:ea typeface="+mj-ea"/>
              <a:cs typeface="+mj-cs"/>
            </a:defRPr>
          </a:pPr>
          <a:endParaRPr lang="fr-FR"/>
        </a:p>
      </c:txPr>
    </c:title>
    <c:autoTitleDeleted val="0"/>
    <c:plotArea>
      <c:layout/>
      <c:barChart>
        <c:barDir val="col"/>
        <c:grouping val="clustered"/>
        <c:varyColors val="0"/>
        <c:ser>
          <c:idx val="0"/>
          <c:order val="0"/>
          <c:tx>
            <c:strRef>
              <c:f>[Book5]Sheet1!$A$53</c:f>
              <c:strCache>
                <c:ptCount val="1"/>
                <c:pt idx="0">
                  <c:v>Très Bien</c:v>
                </c:pt>
              </c:strCache>
            </c:strRef>
          </c:tx>
          <c:spPr>
            <a:solidFill>
              <a:schemeClr val="accent1"/>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en-US" sz="900" b="0" i="0" u="none" strike="noStrike" kern="1200" baseline="0">
                    <a:solidFill>
                      <a:schemeClr val="dk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[Book5]Sheet1!$B$52:$F$52</c:f>
              <c:strCache>
                <c:ptCount val="5"/>
                <c:pt idx="0">
                  <c:v>Elaboration/examen des plans stratégiques nationaux pour le COVID-19</c:v>
                </c:pt>
                <c:pt idx="1">
                  <c:v>Mobilisation/allocation des ressources pour la réponse au COVID-19</c:v>
                </c:pt>
                <c:pt idx="2">
                  <c:v>Plateformes d'aide à la décision</c:v>
                </c:pt>
                <c:pt idx="3">
                  <c:v>Actions conjointes de mobilisation communautaire et plaidoyer</c:v>
                </c:pt>
                <c:pt idx="4">
                  <c:v>Cadres de redevabilité multisectoriels</c:v>
                </c:pt>
              </c:strCache>
            </c:strRef>
          </c:cat>
          <c:val>
            <c:numRef>
              <c:f>[Book5]Sheet1!$B$53:$F$53</c:f>
              <c:numCache>
                <c:formatCode>General</c:formatCode>
                <c:ptCount val="5"/>
                <c:pt idx="0">
                  <c:v>9</c:v>
                </c:pt>
                <c:pt idx="1">
                  <c:v>4</c:v>
                </c:pt>
                <c:pt idx="2">
                  <c:v>4</c:v>
                </c:pt>
                <c:pt idx="3">
                  <c:v>5</c:v>
                </c:pt>
                <c:pt idx="4">
                  <c:v>7</c:v>
                </c:pt>
              </c:numCache>
            </c:numRef>
          </c:val>
          <c:extLst>
            <c:ext xmlns:c16="http://schemas.microsoft.com/office/drawing/2014/chart" uri="{C3380CC4-5D6E-409C-BE32-E72D297353CC}">
              <c16:uniqueId val="{00000000-0B5A-4210-AC94-B858F429FA99}"/>
            </c:ext>
          </c:extLst>
        </c:ser>
        <c:ser>
          <c:idx val="1"/>
          <c:order val="1"/>
          <c:tx>
            <c:strRef>
              <c:f>[Book5]Sheet1!$A$54</c:f>
              <c:strCache>
                <c:ptCount val="1"/>
                <c:pt idx="0">
                  <c:v>Bon</c:v>
                </c:pt>
              </c:strCache>
            </c:strRef>
          </c:tx>
          <c:spPr>
            <a:solidFill>
              <a:schemeClr val="accent2"/>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en-US" sz="900" b="0" i="0" u="none" strike="noStrike" kern="1200" baseline="0">
                    <a:solidFill>
                      <a:schemeClr val="dk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[Book5]Sheet1!$B$52:$F$52</c:f>
              <c:strCache>
                <c:ptCount val="5"/>
                <c:pt idx="0">
                  <c:v>Elaboration/examen des plans stratégiques nationaux pour le COVID-19</c:v>
                </c:pt>
                <c:pt idx="1">
                  <c:v>Mobilisation/allocation des ressources pour la réponse au COVID-19</c:v>
                </c:pt>
                <c:pt idx="2">
                  <c:v>Plateformes d'aide à la décision</c:v>
                </c:pt>
                <c:pt idx="3">
                  <c:v>Actions conjointes de mobilisation communautaire et plaidoyer</c:v>
                </c:pt>
                <c:pt idx="4">
                  <c:v>Cadres de redevabilité multisectoriels</c:v>
                </c:pt>
              </c:strCache>
            </c:strRef>
          </c:cat>
          <c:val>
            <c:numRef>
              <c:f>[Book5]Sheet1!$B$54:$F$54</c:f>
              <c:numCache>
                <c:formatCode>General</c:formatCode>
                <c:ptCount val="5"/>
                <c:pt idx="0">
                  <c:v>14</c:v>
                </c:pt>
                <c:pt idx="1">
                  <c:v>10</c:v>
                </c:pt>
                <c:pt idx="2">
                  <c:v>10</c:v>
                </c:pt>
                <c:pt idx="3">
                  <c:v>12</c:v>
                </c:pt>
                <c:pt idx="4">
                  <c:v>12</c:v>
                </c:pt>
              </c:numCache>
            </c:numRef>
          </c:val>
          <c:extLst>
            <c:ext xmlns:c16="http://schemas.microsoft.com/office/drawing/2014/chart" uri="{C3380CC4-5D6E-409C-BE32-E72D297353CC}">
              <c16:uniqueId val="{00000001-0B5A-4210-AC94-B858F429FA99}"/>
            </c:ext>
          </c:extLst>
        </c:ser>
        <c:ser>
          <c:idx val="2"/>
          <c:order val="2"/>
          <c:tx>
            <c:strRef>
              <c:f>[Book5]Sheet1!$A$55</c:f>
              <c:strCache>
                <c:ptCount val="1"/>
                <c:pt idx="0">
                  <c:v>Mauvais</c:v>
                </c:pt>
              </c:strCache>
            </c:strRef>
          </c:tx>
          <c:spPr>
            <a:solidFill>
              <a:schemeClr val="accent3"/>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en-US" sz="900" b="0" i="0" u="none" strike="noStrike" kern="1200" baseline="0">
                    <a:solidFill>
                      <a:schemeClr val="dk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[Book5]Sheet1!$B$52:$F$52</c:f>
              <c:strCache>
                <c:ptCount val="5"/>
                <c:pt idx="0">
                  <c:v>Elaboration/examen des plans stratégiques nationaux pour le COVID-19</c:v>
                </c:pt>
                <c:pt idx="1">
                  <c:v>Mobilisation/allocation des ressources pour la réponse au COVID-19</c:v>
                </c:pt>
                <c:pt idx="2">
                  <c:v>Plateformes d'aide à la décision</c:v>
                </c:pt>
                <c:pt idx="3">
                  <c:v>Actions conjointes de mobilisation communautaire et plaidoyer</c:v>
                </c:pt>
                <c:pt idx="4">
                  <c:v>Cadres de redevabilité multisectoriels</c:v>
                </c:pt>
              </c:strCache>
            </c:strRef>
          </c:cat>
          <c:val>
            <c:numRef>
              <c:f>[Book5]Sheet1!$B$55:$F$55</c:f>
              <c:numCache>
                <c:formatCode>General</c:formatCode>
                <c:ptCount val="5"/>
                <c:pt idx="0">
                  <c:v>9</c:v>
                </c:pt>
                <c:pt idx="1">
                  <c:v>11</c:v>
                </c:pt>
                <c:pt idx="2">
                  <c:v>12</c:v>
                </c:pt>
                <c:pt idx="3">
                  <c:v>10</c:v>
                </c:pt>
                <c:pt idx="4">
                  <c:v>10</c:v>
                </c:pt>
              </c:numCache>
            </c:numRef>
          </c:val>
          <c:extLst>
            <c:ext xmlns:c16="http://schemas.microsoft.com/office/drawing/2014/chart" uri="{C3380CC4-5D6E-409C-BE32-E72D297353CC}">
              <c16:uniqueId val="{00000002-0B5A-4210-AC94-B858F429FA99}"/>
            </c:ext>
          </c:extLst>
        </c:ser>
        <c:ser>
          <c:idx val="3"/>
          <c:order val="3"/>
          <c:tx>
            <c:strRef>
              <c:f>[Book5]Sheet1!$A$56</c:f>
              <c:strCache>
                <c:ptCount val="1"/>
                <c:pt idx="0">
                  <c:v>Très faible</c:v>
                </c:pt>
              </c:strCache>
            </c:strRef>
          </c:tx>
          <c:spPr>
            <a:solidFill>
              <a:schemeClr val="accent4"/>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en-US" sz="900" b="0" i="0" u="none" strike="noStrike" kern="1200" baseline="0">
                    <a:solidFill>
                      <a:schemeClr val="dk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[Book5]Sheet1!$B$52:$F$52</c:f>
              <c:strCache>
                <c:ptCount val="5"/>
                <c:pt idx="0">
                  <c:v>Elaboration/examen des plans stratégiques nationaux pour le COVID-19</c:v>
                </c:pt>
                <c:pt idx="1">
                  <c:v>Mobilisation/allocation des ressources pour la réponse au COVID-19</c:v>
                </c:pt>
                <c:pt idx="2">
                  <c:v>Plateformes d'aide à la décision</c:v>
                </c:pt>
                <c:pt idx="3">
                  <c:v>Actions conjointes de mobilisation communautaire et plaidoyer</c:v>
                </c:pt>
                <c:pt idx="4">
                  <c:v>Cadres de redevabilité multisectoriels</c:v>
                </c:pt>
              </c:strCache>
            </c:strRef>
          </c:cat>
          <c:val>
            <c:numRef>
              <c:f>[Book5]Sheet1!$B$56:$F$56</c:f>
              <c:numCache>
                <c:formatCode>General</c:formatCode>
                <c:ptCount val="5"/>
                <c:pt idx="0">
                  <c:v>17</c:v>
                </c:pt>
                <c:pt idx="1">
                  <c:v>18</c:v>
                </c:pt>
                <c:pt idx="2">
                  <c:v>19</c:v>
                </c:pt>
                <c:pt idx="3">
                  <c:v>21</c:v>
                </c:pt>
                <c:pt idx="4">
                  <c:v>17</c:v>
                </c:pt>
              </c:numCache>
            </c:numRef>
          </c:val>
          <c:extLst>
            <c:ext xmlns:c16="http://schemas.microsoft.com/office/drawing/2014/chart" uri="{C3380CC4-5D6E-409C-BE32-E72D297353CC}">
              <c16:uniqueId val="{00000003-0B5A-4210-AC94-B858F429FA99}"/>
            </c:ext>
          </c:extLst>
        </c:ser>
        <c:ser>
          <c:idx val="4"/>
          <c:order val="4"/>
          <c:tx>
            <c:strRef>
              <c:f>[Book5]Sheet1!$A$57</c:f>
              <c:strCache>
                <c:ptCount val="1"/>
                <c:pt idx="0">
                  <c:v>Ne sait pas </c:v>
                </c:pt>
              </c:strCache>
            </c:strRef>
          </c:tx>
          <c:spPr>
            <a:solidFill>
              <a:schemeClr val="accent5"/>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en-US" sz="900" b="0" i="0" u="none" strike="noStrike" kern="1200" baseline="0">
                    <a:solidFill>
                      <a:schemeClr val="dk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[Book5]Sheet1!$B$52:$F$52</c:f>
              <c:strCache>
                <c:ptCount val="5"/>
                <c:pt idx="0">
                  <c:v>Elaboration/examen des plans stratégiques nationaux pour le COVID-19</c:v>
                </c:pt>
                <c:pt idx="1">
                  <c:v>Mobilisation/allocation des ressources pour la réponse au COVID-19</c:v>
                </c:pt>
                <c:pt idx="2">
                  <c:v>Plateformes d'aide à la décision</c:v>
                </c:pt>
                <c:pt idx="3">
                  <c:v>Actions conjointes de mobilisation communautaire et plaidoyer</c:v>
                </c:pt>
                <c:pt idx="4">
                  <c:v>Cadres de redevabilité multisectoriels</c:v>
                </c:pt>
              </c:strCache>
            </c:strRef>
          </c:cat>
          <c:val>
            <c:numRef>
              <c:f>[Book5]Sheet1!$B$57:$F$57</c:f>
              <c:numCache>
                <c:formatCode>General</c:formatCode>
                <c:ptCount val="5"/>
                <c:pt idx="0">
                  <c:v>52</c:v>
                </c:pt>
                <c:pt idx="1">
                  <c:v>56</c:v>
                </c:pt>
                <c:pt idx="2">
                  <c:v>55</c:v>
                </c:pt>
                <c:pt idx="3">
                  <c:v>53</c:v>
                </c:pt>
                <c:pt idx="4">
                  <c:v>55</c:v>
                </c:pt>
              </c:numCache>
            </c:numRef>
          </c:val>
          <c:extLst>
            <c:ext xmlns:c16="http://schemas.microsoft.com/office/drawing/2014/chart" uri="{C3380CC4-5D6E-409C-BE32-E72D297353CC}">
              <c16:uniqueId val="{00000004-0B5A-4210-AC94-B858F429FA99}"/>
            </c:ext>
          </c:extLst>
        </c:ser>
        <c:dLbls>
          <c:showLegendKey val="0"/>
          <c:showVal val="1"/>
          <c:showCatName val="0"/>
          <c:showSerName val="0"/>
          <c:showPercent val="0"/>
          <c:showBubbleSize val="0"/>
        </c:dLbls>
        <c:gapWidth val="267"/>
        <c:overlap val="-43"/>
        <c:axId val="659123106"/>
        <c:axId val="607811797"/>
      </c:barChart>
      <c:catAx>
        <c:axId val="659123106"/>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0" vertOverflow="ellipsis" vert="horz" wrap="square" anchor="ctr" anchorCtr="1"/>
          <a:lstStyle/>
          <a:p>
            <a:pPr>
              <a:defRPr lang="en-US" sz="900" b="0" i="0" u="none" strike="noStrike" kern="1200" cap="none" spc="0" normalizeH="0" baseline="0">
                <a:solidFill>
                  <a:schemeClr val="dk1">
                    <a:lumMod val="65000"/>
                    <a:lumOff val="35000"/>
                  </a:schemeClr>
                </a:solidFill>
                <a:latin typeface="+mn-lt"/>
                <a:ea typeface="+mn-ea"/>
                <a:cs typeface="+mn-cs"/>
              </a:defRPr>
            </a:pPr>
            <a:endParaRPr lang="fr-FR"/>
          </a:p>
        </c:txPr>
        <c:crossAx val="607811797"/>
        <c:crosses val="autoZero"/>
        <c:auto val="1"/>
        <c:lblAlgn val="ctr"/>
        <c:lblOffset val="100"/>
        <c:noMultiLvlLbl val="0"/>
      </c:catAx>
      <c:valAx>
        <c:axId val="607811797"/>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en-US" sz="900" b="0" i="0" u="none" strike="noStrike" kern="1200" baseline="0">
                <a:solidFill>
                  <a:schemeClr val="dk1">
                    <a:lumMod val="65000"/>
                    <a:lumOff val="35000"/>
                  </a:schemeClr>
                </a:solidFill>
                <a:latin typeface="+mn-lt"/>
                <a:ea typeface="+mn-ea"/>
                <a:cs typeface="+mn-cs"/>
              </a:defRPr>
            </a:pPr>
            <a:endParaRPr lang="fr-FR"/>
          </a:p>
        </c:txPr>
        <c:crossAx val="659123106"/>
        <c:crosses val="autoZero"/>
        <c:crossBetween val="between"/>
      </c:valAx>
      <c:spPr>
        <a:pattFill prst="ltDnDiag">
          <a:fgClr>
            <a:schemeClr val="dk1">
              <a:lumMod val="15000"/>
              <a:lumOff val="85000"/>
            </a:schemeClr>
          </a:fgClr>
          <a:bgClr>
            <a:schemeClr val="lt1"/>
          </a:bgClr>
        </a:pattFill>
        <a:ln>
          <a:noFill/>
        </a:ln>
        <a:effectLst/>
      </c:spPr>
    </c:plotArea>
    <c:legend>
      <c:legendPos val="b"/>
      <c:layout/>
      <c:overlay val="0"/>
      <c:spPr>
        <a:noFill/>
        <a:ln>
          <a:noFill/>
        </a:ln>
        <a:effectLst/>
      </c:spPr>
      <c:txPr>
        <a:bodyPr rot="0" spcFirstLastPara="0" vertOverflow="ellipsis" vert="horz" wrap="square" anchor="ctr" anchorCtr="1"/>
        <a:lstStyle/>
        <a:p>
          <a:pPr>
            <a:defRPr lang="en-US" sz="900" b="0" i="0" u="none" strike="noStrike" kern="1200" baseline="0">
              <a:solidFill>
                <a:schemeClr val="dk1">
                  <a:lumMod val="65000"/>
                  <a:lumOff val="35000"/>
                </a:schemeClr>
              </a:solidFill>
              <a:latin typeface="+mn-lt"/>
              <a:ea typeface="+mn-ea"/>
              <a:cs typeface="+mn-cs"/>
            </a:defRPr>
          </a:pPr>
          <a:endParaRPr lang="fr-FR"/>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lang="en-US"/>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en-US" sz="1600" b="1" i="0" u="none" strike="noStrike" kern="1200" cap="none" spc="0" normalizeH="0" baseline="0">
                <a:solidFill>
                  <a:schemeClr val="dk1">
                    <a:lumMod val="50000"/>
                    <a:lumOff val="50000"/>
                  </a:schemeClr>
                </a:solidFill>
                <a:latin typeface="+mj-lt"/>
                <a:ea typeface="+mj-ea"/>
                <a:cs typeface="+mj-cs"/>
              </a:defRPr>
            </a:pPr>
            <a:r>
              <a:rPr lang="en-US" altLang="en-US"/>
              <a:t>Appréciation du niveau de consultation (%)</a:t>
            </a:r>
          </a:p>
        </c:rich>
      </c:tx>
      <c:layout>
        <c:manualLayout>
          <c:xMode val="edge"/>
          <c:yMode val="edge"/>
          <c:x val="0.17583333333333301"/>
          <c:y val="5.2083333333333301E-2"/>
        </c:manualLayout>
      </c:layout>
      <c:overlay val="0"/>
      <c:spPr>
        <a:noFill/>
        <a:ln>
          <a:noFill/>
        </a:ln>
        <a:effectLst/>
      </c:spPr>
      <c:txPr>
        <a:bodyPr rot="0" spcFirstLastPara="0" vertOverflow="ellipsis" vert="horz" wrap="square" anchor="ctr" anchorCtr="1"/>
        <a:lstStyle/>
        <a:p>
          <a:pPr defTabSz="914400">
            <a:defRPr lang="en-US" sz="1600" b="1" i="0" u="none" strike="noStrike" kern="1200" cap="none" spc="0" normalizeH="0" baseline="0">
              <a:solidFill>
                <a:schemeClr val="dk1">
                  <a:lumMod val="50000"/>
                  <a:lumOff val="50000"/>
                </a:schemeClr>
              </a:solidFill>
              <a:latin typeface="+mj-lt"/>
              <a:ea typeface="+mj-ea"/>
              <a:cs typeface="+mj-cs"/>
            </a:defRPr>
          </a:pPr>
          <a:endParaRPr lang="fr-FR"/>
        </a:p>
      </c:txPr>
    </c:title>
    <c:autoTitleDeleted val="0"/>
    <c:plotArea>
      <c:layout/>
      <c:barChart>
        <c:barDir val="col"/>
        <c:grouping val="clustered"/>
        <c:varyColors val="0"/>
        <c:ser>
          <c:idx val="0"/>
          <c:order val="0"/>
          <c:tx>
            <c:strRef>
              <c:f>[Book5]Sheet1!$A$74</c:f>
              <c:strCache>
                <c:ptCount val="1"/>
                <c:pt idx="0">
                  <c:v>Très Bien</c:v>
                </c:pt>
              </c:strCache>
            </c:strRef>
          </c:tx>
          <c:spPr>
            <a:solidFill>
              <a:schemeClr val="accent1"/>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en-US" sz="900" b="0" i="0" u="none" strike="noStrike" kern="1200" baseline="0">
                    <a:solidFill>
                      <a:schemeClr val="dk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[Book5]Sheet1!$B$73:$F$73</c:f>
              <c:strCache>
                <c:ptCount val="5"/>
                <c:pt idx="0">
                  <c:v>Elaboration/examen des plans stratégiques nationaux pour le COVID-19</c:v>
                </c:pt>
                <c:pt idx="1">
                  <c:v>Mobilisation/allocation des ressources pour la réponse au COVID-19</c:v>
                </c:pt>
                <c:pt idx="2">
                  <c:v>Plateformes d'aide à la décision</c:v>
                </c:pt>
                <c:pt idx="3">
                  <c:v>Actions conjointes de mobilisation communautaire et plaidoyer</c:v>
                </c:pt>
                <c:pt idx="4">
                  <c:v>Cadres de redevabilité multisectoriels</c:v>
                </c:pt>
              </c:strCache>
            </c:strRef>
          </c:cat>
          <c:val>
            <c:numRef>
              <c:f>[Book5]Sheet1!$B$74:$F$74</c:f>
              <c:numCache>
                <c:formatCode>General</c:formatCode>
                <c:ptCount val="5"/>
                <c:pt idx="0">
                  <c:v>4</c:v>
                </c:pt>
                <c:pt idx="1">
                  <c:v>2</c:v>
                </c:pt>
                <c:pt idx="2">
                  <c:v>2</c:v>
                </c:pt>
                <c:pt idx="3">
                  <c:v>4</c:v>
                </c:pt>
                <c:pt idx="4">
                  <c:v>4</c:v>
                </c:pt>
              </c:numCache>
            </c:numRef>
          </c:val>
          <c:extLst>
            <c:ext xmlns:c16="http://schemas.microsoft.com/office/drawing/2014/chart" uri="{C3380CC4-5D6E-409C-BE32-E72D297353CC}">
              <c16:uniqueId val="{00000000-E107-4795-9C98-1605EC746960}"/>
            </c:ext>
          </c:extLst>
        </c:ser>
        <c:ser>
          <c:idx val="1"/>
          <c:order val="1"/>
          <c:tx>
            <c:strRef>
              <c:f>[Book5]Sheet1!$A$75</c:f>
              <c:strCache>
                <c:ptCount val="1"/>
                <c:pt idx="0">
                  <c:v>Bon</c:v>
                </c:pt>
              </c:strCache>
            </c:strRef>
          </c:tx>
          <c:spPr>
            <a:solidFill>
              <a:schemeClr val="accent2"/>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en-US" sz="900" b="0" i="0" u="none" strike="noStrike" kern="1200" baseline="0">
                    <a:solidFill>
                      <a:schemeClr val="dk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[Book5]Sheet1!$B$73:$F$73</c:f>
              <c:strCache>
                <c:ptCount val="5"/>
                <c:pt idx="0">
                  <c:v>Elaboration/examen des plans stratégiques nationaux pour le COVID-19</c:v>
                </c:pt>
                <c:pt idx="1">
                  <c:v>Mobilisation/allocation des ressources pour la réponse au COVID-19</c:v>
                </c:pt>
                <c:pt idx="2">
                  <c:v>Plateformes d'aide à la décision</c:v>
                </c:pt>
                <c:pt idx="3">
                  <c:v>Actions conjointes de mobilisation communautaire et plaidoyer</c:v>
                </c:pt>
                <c:pt idx="4">
                  <c:v>Cadres de redevabilité multisectoriels</c:v>
                </c:pt>
              </c:strCache>
            </c:strRef>
          </c:cat>
          <c:val>
            <c:numRef>
              <c:f>[Book5]Sheet1!$B$75:$F$75</c:f>
              <c:numCache>
                <c:formatCode>General</c:formatCode>
                <c:ptCount val="5"/>
                <c:pt idx="0">
                  <c:v>8</c:v>
                </c:pt>
                <c:pt idx="1">
                  <c:v>10</c:v>
                </c:pt>
                <c:pt idx="2">
                  <c:v>12</c:v>
                </c:pt>
                <c:pt idx="3">
                  <c:v>14</c:v>
                </c:pt>
                <c:pt idx="4">
                  <c:v>14</c:v>
                </c:pt>
              </c:numCache>
            </c:numRef>
          </c:val>
          <c:extLst>
            <c:ext xmlns:c16="http://schemas.microsoft.com/office/drawing/2014/chart" uri="{C3380CC4-5D6E-409C-BE32-E72D297353CC}">
              <c16:uniqueId val="{00000001-E107-4795-9C98-1605EC746960}"/>
            </c:ext>
          </c:extLst>
        </c:ser>
        <c:ser>
          <c:idx val="2"/>
          <c:order val="2"/>
          <c:tx>
            <c:strRef>
              <c:f>[Book5]Sheet1!$A$76</c:f>
              <c:strCache>
                <c:ptCount val="1"/>
                <c:pt idx="0">
                  <c:v>Mauvais</c:v>
                </c:pt>
              </c:strCache>
            </c:strRef>
          </c:tx>
          <c:spPr>
            <a:solidFill>
              <a:schemeClr val="accent3"/>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en-US" sz="900" b="0" i="0" u="none" strike="noStrike" kern="1200" baseline="0">
                    <a:solidFill>
                      <a:schemeClr val="dk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[Book5]Sheet1!$B$73:$F$73</c:f>
              <c:strCache>
                <c:ptCount val="5"/>
                <c:pt idx="0">
                  <c:v>Elaboration/examen des plans stratégiques nationaux pour le COVID-19</c:v>
                </c:pt>
                <c:pt idx="1">
                  <c:v>Mobilisation/allocation des ressources pour la réponse au COVID-19</c:v>
                </c:pt>
                <c:pt idx="2">
                  <c:v>Plateformes d'aide à la décision</c:v>
                </c:pt>
                <c:pt idx="3">
                  <c:v>Actions conjointes de mobilisation communautaire et plaidoyer</c:v>
                </c:pt>
                <c:pt idx="4">
                  <c:v>Cadres de redevabilité multisectoriels</c:v>
                </c:pt>
              </c:strCache>
            </c:strRef>
          </c:cat>
          <c:val>
            <c:numRef>
              <c:f>[Book5]Sheet1!$B$76:$F$76</c:f>
              <c:numCache>
                <c:formatCode>General</c:formatCode>
                <c:ptCount val="5"/>
                <c:pt idx="0">
                  <c:v>13</c:v>
                </c:pt>
                <c:pt idx="1">
                  <c:v>15</c:v>
                </c:pt>
                <c:pt idx="2">
                  <c:v>15</c:v>
                </c:pt>
                <c:pt idx="3">
                  <c:v>10</c:v>
                </c:pt>
                <c:pt idx="4">
                  <c:v>13</c:v>
                </c:pt>
              </c:numCache>
            </c:numRef>
          </c:val>
          <c:extLst>
            <c:ext xmlns:c16="http://schemas.microsoft.com/office/drawing/2014/chart" uri="{C3380CC4-5D6E-409C-BE32-E72D297353CC}">
              <c16:uniqueId val="{00000002-E107-4795-9C98-1605EC746960}"/>
            </c:ext>
          </c:extLst>
        </c:ser>
        <c:ser>
          <c:idx val="3"/>
          <c:order val="3"/>
          <c:tx>
            <c:strRef>
              <c:f>[Book5]Sheet1!$A$77</c:f>
              <c:strCache>
                <c:ptCount val="1"/>
                <c:pt idx="0">
                  <c:v>Très faible</c:v>
                </c:pt>
              </c:strCache>
            </c:strRef>
          </c:tx>
          <c:spPr>
            <a:solidFill>
              <a:schemeClr val="accent4"/>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en-US" sz="900" b="0" i="0" u="none" strike="noStrike" kern="1200" baseline="0">
                    <a:solidFill>
                      <a:schemeClr val="dk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[Book5]Sheet1!$B$73:$F$73</c:f>
              <c:strCache>
                <c:ptCount val="5"/>
                <c:pt idx="0">
                  <c:v>Elaboration/examen des plans stratégiques nationaux pour le COVID-19</c:v>
                </c:pt>
                <c:pt idx="1">
                  <c:v>Mobilisation/allocation des ressources pour la réponse au COVID-19</c:v>
                </c:pt>
                <c:pt idx="2">
                  <c:v>Plateformes d'aide à la décision</c:v>
                </c:pt>
                <c:pt idx="3">
                  <c:v>Actions conjointes de mobilisation communautaire et plaidoyer</c:v>
                </c:pt>
                <c:pt idx="4">
                  <c:v>Cadres de redevabilité multisectoriels</c:v>
                </c:pt>
              </c:strCache>
            </c:strRef>
          </c:cat>
          <c:val>
            <c:numRef>
              <c:f>[Book5]Sheet1!$B$77:$F$77</c:f>
              <c:numCache>
                <c:formatCode>General</c:formatCode>
                <c:ptCount val="5"/>
                <c:pt idx="0">
                  <c:v>16</c:v>
                </c:pt>
                <c:pt idx="1">
                  <c:v>20</c:v>
                </c:pt>
                <c:pt idx="2">
                  <c:v>15</c:v>
                </c:pt>
                <c:pt idx="3">
                  <c:v>16</c:v>
                </c:pt>
                <c:pt idx="4">
                  <c:v>13</c:v>
                </c:pt>
              </c:numCache>
            </c:numRef>
          </c:val>
          <c:extLst>
            <c:ext xmlns:c16="http://schemas.microsoft.com/office/drawing/2014/chart" uri="{C3380CC4-5D6E-409C-BE32-E72D297353CC}">
              <c16:uniqueId val="{00000003-E107-4795-9C98-1605EC746960}"/>
            </c:ext>
          </c:extLst>
        </c:ser>
        <c:ser>
          <c:idx val="4"/>
          <c:order val="4"/>
          <c:tx>
            <c:strRef>
              <c:f>[Book5]Sheet1!$A$78</c:f>
              <c:strCache>
                <c:ptCount val="1"/>
                <c:pt idx="0">
                  <c:v>Ne sait pas </c:v>
                </c:pt>
              </c:strCache>
            </c:strRef>
          </c:tx>
          <c:spPr>
            <a:solidFill>
              <a:schemeClr val="accent5"/>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en-US" sz="900" b="0" i="0" u="none" strike="noStrike" kern="1200" baseline="0">
                    <a:solidFill>
                      <a:schemeClr val="dk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[Book5]Sheet1!$B$73:$F$73</c:f>
              <c:strCache>
                <c:ptCount val="5"/>
                <c:pt idx="0">
                  <c:v>Elaboration/examen des plans stratégiques nationaux pour le COVID-19</c:v>
                </c:pt>
                <c:pt idx="1">
                  <c:v>Mobilisation/allocation des ressources pour la réponse au COVID-19</c:v>
                </c:pt>
                <c:pt idx="2">
                  <c:v>Plateformes d'aide à la décision</c:v>
                </c:pt>
                <c:pt idx="3">
                  <c:v>Actions conjointes de mobilisation communautaire et plaidoyer</c:v>
                </c:pt>
                <c:pt idx="4">
                  <c:v>Cadres de redevabilité multisectoriels</c:v>
                </c:pt>
              </c:strCache>
            </c:strRef>
          </c:cat>
          <c:val>
            <c:numRef>
              <c:f>[Book5]Sheet1!$B$78:$F$78</c:f>
              <c:numCache>
                <c:formatCode>General</c:formatCode>
                <c:ptCount val="5"/>
                <c:pt idx="0">
                  <c:v>58</c:v>
                </c:pt>
                <c:pt idx="1">
                  <c:v>54</c:v>
                </c:pt>
                <c:pt idx="2">
                  <c:v>57</c:v>
                </c:pt>
                <c:pt idx="3">
                  <c:v>56</c:v>
                </c:pt>
                <c:pt idx="4">
                  <c:v>56</c:v>
                </c:pt>
              </c:numCache>
            </c:numRef>
          </c:val>
          <c:extLst>
            <c:ext xmlns:c16="http://schemas.microsoft.com/office/drawing/2014/chart" uri="{C3380CC4-5D6E-409C-BE32-E72D297353CC}">
              <c16:uniqueId val="{00000004-E107-4795-9C98-1605EC746960}"/>
            </c:ext>
          </c:extLst>
        </c:ser>
        <c:dLbls>
          <c:showLegendKey val="0"/>
          <c:showVal val="1"/>
          <c:showCatName val="0"/>
          <c:showSerName val="0"/>
          <c:showPercent val="0"/>
          <c:showBubbleSize val="0"/>
        </c:dLbls>
        <c:gapWidth val="267"/>
        <c:overlap val="-43"/>
        <c:axId val="594981909"/>
        <c:axId val="929128976"/>
      </c:barChart>
      <c:catAx>
        <c:axId val="594981909"/>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0" vertOverflow="ellipsis" vert="horz" wrap="square" anchor="ctr" anchorCtr="1"/>
          <a:lstStyle/>
          <a:p>
            <a:pPr>
              <a:defRPr lang="en-US" sz="900" b="0" i="0" u="none" strike="noStrike" kern="1200" cap="none" spc="0" normalizeH="0" baseline="0">
                <a:solidFill>
                  <a:schemeClr val="dk1">
                    <a:lumMod val="65000"/>
                    <a:lumOff val="35000"/>
                  </a:schemeClr>
                </a:solidFill>
                <a:latin typeface="+mn-lt"/>
                <a:ea typeface="+mn-ea"/>
                <a:cs typeface="+mn-cs"/>
              </a:defRPr>
            </a:pPr>
            <a:endParaRPr lang="fr-FR"/>
          </a:p>
        </c:txPr>
        <c:crossAx val="929128976"/>
        <c:crosses val="autoZero"/>
        <c:auto val="1"/>
        <c:lblAlgn val="ctr"/>
        <c:lblOffset val="100"/>
        <c:noMultiLvlLbl val="0"/>
      </c:catAx>
      <c:valAx>
        <c:axId val="929128976"/>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en-US" sz="900" b="0" i="0" u="none" strike="noStrike" kern="1200" baseline="0">
                <a:solidFill>
                  <a:schemeClr val="dk1">
                    <a:lumMod val="65000"/>
                    <a:lumOff val="35000"/>
                  </a:schemeClr>
                </a:solidFill>
                <a:latin typeface="+mn-lt"/>
                <a:ea typeface="+mn-ea"/>
                <a:cs typeface="+mn-cs"/>
              </a:defRPr>
            </a:pPr>
            <a:endParaRPr lang="fr-FR"/>
          </a:p>
        </c:txPr>
        <c:crossAx val="594981909"/>
        <c:crosses val="autoZero"/>
        <c:crossBetween val="between"/>
      </c:valAx>
      <c:spPr>
        <a:pattFill prst="ltDnDiag">
          <a:fgClr>
            <a:schemeClr val="dk1">
              <a:lumMod val="15000"/>
              <a:lumOff val="85000"/>
            </a:schemeClr>
          </a:fgClr>
          <a:bgClr>
            <a:schemeClr val="lt1"/>
          </a:bgClr>
        </a:pattFill>
        <a:ln>
          <a:noFill/>
        </a:ln>
        <a:effectLst/>
      </c:spPr>
    </c:plotArea>
    <c:legend>
      <c:legendPos val="b"/>
      <c:layout/>
      <c:overlay val="0"/>
      <c:spPr>
        <a:noFill/>
        <a:ln>
          <a:noFill/>
        </a:ln>
        <a:effectLst/>
      </c:spPr>
      <c:txPr>
        <a:bodyPr rot="0" spcFirstLastPara="0" vertOverflow="ellipsis" vert="horz" wrap="square" anchor="ctr" anchorCtr="1"/>
        <a:lstStyle/>
        <a:p>
          <a:pPr>
            <a:defRPr lang="en-US" sz="900" b="0" i="0" u="none" strike="noStrike" kern="1200" baseline="0">
              <a:solidFill>
                <a:schemeClr val="dk1">
                  <a:lumMod val="65000"/>
                  <a:lumOff val="35000"/>
                </a:schemeClr>
              </a:solidFill>
              <a:latin typeface="+mn-lt"/>
              <a:ea typeface="+mn-ea"/>
              <a:cs typeface="+mn-cs"/>
            </a:defRPr>
          </a:pPr>
          <a:endParaRPr lang="fr-FR"/>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lang="en-US"/>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en-US" sz="1600" b="1" i="0" u="none" strike="noStrike" kern="1200" cap="none" spc="0" normalizeH="0" baseline="0">
                <a:solidFill>
                  <a:schemeClr val="dk1">
                    <a:lumMod val="50000"/>
                    <a:lumOff val="50000"/>
                  </a:schemeClr>
                </a:solidFill>
                <a:latin typeface="+mj-lt"/>
                <a:ea typeface="+mj-ea"/>
                <a:cs typeface="+mj-cs"/>
              </a:defRPr>
            </a:pPr>
            <a:r>
              <a:rPr lang="en-US" altLang="en-US"/>
              <a:t>Appreciation du niveau de Collaboration (%)</a:t>
            </a:r>
          </a:p>
        </c:rich>
      </c:tx>
      <c:layout/>
      <c:overlay val="0"/>
      <c:spPr>
        <a:noFill/>
        <a:ln>
          <a:noFill/>
        </a:ln>
        <a:effectLst/>
      </c:spPr>
      <c:txPr>
        <a:bodyPr rot="0" spcFirstLastPara="0" vertOverflow="ellipsis" vert="horz" wrap="square" anchor="ctr" anchorCtr="1"/>
        <a:lstStyle/>
        <a:p>
          <a:pPr defTabSz="914400">
            <a:defRPr lang="en-US" sz="1600" b="1" i="0" u="none" strike="noStrike" kern="1200" cap="none" spc="0" normalizeH="0" baseline="0">
              <a:solidFill>
                <a:schemeClr val="dk1">
                  <a:lumMod val="50000"/>
                  <a:lumOff val="50000"/>
                </a:schemeClr>
              </a:solidFill>
              <a:latin typeface="+mj-lt"/>
              <a:ea typeface="+mj-ea"/>
              <a:cs typeface="+mj-cs"/>
            </a:defRPr>
          </a:pPr>
          <a:endParaRPr lang="fr-FR"/>
        </a:p>
      </c:txPr>
    </c:title>
    <c:autoTitleDeleted val="0"/>
    <c:plotArea>
      <c:layout/>
      <c:barChart>
        <c:barDir val="col"/>
        <c:grouping val="clustered"/>
        <c:varyColors val="0"/>
        <c:ser>
          <c:idx val="0"/>
          <c:order val="0"/>
          <c:tx>
            <c:strRef>
              <c:f>[Book5]Sheet1!$A$2</c:f>
              <c:strCache>
                <c:ptCount val="1"/>
                <c:pt idx="0">
                  <c:v>Très Bien</c:v>
                </c:pt>
              </c:strCache>
            </c:strRef>
          </c:tx>
          <c:spPr>
            <a:solidFill>
              <a:schemeClr val="accent1"/>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en-US" sz="900" b="0" i="0" u="none" strike="noStrike" kern="1200" baseline="0">
                    <a:solidFill>
                      <a:schemeClr val="dk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[Book5]Sheet1!$B$1:$F$1</c:f>
              <c:strCache>
                <c:ptCount val="5"/>
                <c:pt idx="0">
                  <c:v>Elaboration/examen des plans stratégiques nationaux pour le COVID-19</c:v>
                </c:pt>
                <c:pt idx="1">
                  <c:v>Mobilisation/allocation des ressources pour la réponse au COVID-19</c:v>
                </c:pt>
                <c:pt idx="2">
                  <c:v>Plateformes d'aide à la décision</c:v>
                </c:pt>
                <c:pt idx="3">
                  <c:v>Actions conjointes de mobilisation communautaire et plaidoyer</c:v>
                </c:pt>
                <c:pt idx="4">
                  <c:v>Cadres de redevabilité multisectoriels</c:v>
                </c:pt>
              </c:strCache>
            </c:strRef>
          </c:cat>
          <c:val>
            <c:numRef>
              <c:f>[Book5]Sheet1!$B$2:$F$2</c:f>
              <c:numCache>
                <c:formatCode>General</c:formatCode>
                <c:ptCount val="5"/>
                <c:pt idx="0">
                  <c:v>2</c:v>
                </c:pt>
                <c:pt idx="1">
                  <c:v>6</c:v>
                </c:pt>
                <c:pt idx="2">
                  <c:v>4</c:v>
                </c:pt>
                <c:pt idx="3">
                  <c:v>6</c:v>
                </c:pt>
                <c:pt idx="4">
                  <c:v>3</c:v>
                </c:pt>
              </c:numCache>
            </c:numRef>
          </c:val>
          <c:extLst>
            <c:ext xmlns:c16="http://schemas.microsoft.com/office/drawing/2014/chart" uri="{C3380CC4-5D6E-409C-BE32-E72D297353CC}">
              <c16:uniqueId val="{00000000-1472-4D27-9895-A13485B676CF}"/>
            </c:ext>
          </c:extLst>
        </c:ser>
        <c:ser>
          <c:idx val="1"/>
          <c:order val="1"/>
          <c:tx>
            <c:strRef>
              <c:f>[Book5]Sheet1!$A$3</c:f>
              <c:strCache>
                <c:ptCount val="1"/>
                <c:pt idx="0">
                  <c:v>Bon</c:v>
                </c:pt>
              </c:strCache>
            </c:strRef>
          </c:tx>
          <c:spPr>
            <a:solidFill>
              <a:schemeClr val="accent2"/>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en-US" sz="900" b="0" i="0" u="none" strike="noStrike" kern="1200" baseline="0">
                    <a:solidFill>
                      <a:schemeClr val="dk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[Book5]Sheet1!$B$1:$F$1</c:f>
              <c:strCache>
                <c:ptCount val="5"/>
                <c:pt idx="0">
                  <c:v>Elaboration/examen des plans stratégiques nationaux pour le COVID-19</c:v>
                </c:pt>
                <c:pt idx="1">
                  <c:v>Mobilisation/allocation des ressources pour la réponse au COVID-19</c:v>
                </c:pt>
                <c:pt idx="2">
                  <c:v>Plateformes d'aide à la décision</c:v>
                </c:pt>
                <c:pt idx="3">
                  <c:v>Actions conjointes de mobilisation communautaire et plaidoyer</c:v>
                </c:pt>
                <c:pt idx="4">
                  <c:v>Cadres de redevabilité multisectoriels</c:v>
                </c:pt>
              </c:strCache>
            </c:strRef>
          </c:cat>
          <c:val>
            <c:numRef>
              <c:f>[Book5]Sheet1!$B$3:$F$3</c:f>
              <c:numCache>
                <c:formatCode>General</c:formatCode>
                <c:ptCount val="5"/>
                <c:pt idx="0">
                  <c:v>11</c:v>
                </c:pt>
                <c:pt idx="1">
                  <c:v>10</c:v>
                </c:pt>
                <c:pt idx="2">
                  <c:v>14</c:v>
                </c:pt>
                <c:pt idx="3">
                  <c:v>14</c:v>
                </c:pt>
                <c:pt idx="4">
                  <c:v>12</c:v>
                </c:pt>
              </c:numCache>
            </c:numRef>
          </c:val>
          <c:extLst>
            <c:ext xmlns:c16="http://schemas.microsoft.com/office/drawing/2014/chart" uri="{C3380CC4-5D6E-409C-BE32-E72D297353CC}">
              <c16:uniqueId val="{00000001-1472-4D27-9895-A13485B676CF}"/>
            </c:ext>
          </c:extLst>
        </c:ser>
        <c:ser>
          <c:idx val="2"/>
          <c:order val="2"/>
          <c:tx>
            <c:strRef>
              <c:f>[Book5]Sheet1!$A$4</c:f>
              <c:strCache>
                <c:ptCount val="1"/>
                <c:pt idx="0">
                  <c:v>Mauvais</c:v>
                </c:pt>
              </c:strCache>
            </c:strRef>
          </c:tx>
          <c:spPr>
            <a:solidFill>
              <a:schemeClr val="accent3"/>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en-US" sz="900" b="0" i="0" u="none" strike="noStrike" kern="1200" baseline="0">
                    <a:solidFill>
                      <a:schemeClr val="dk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[Book5]Sheet1!$B$1:$F$1</c:f>
              <c:strCache>
                <c:ptCount val="5"/>
                <c:pt idx="0">
                  <c:v>Elaboration/examen des plans stratégiques nationaux pour le COVID-19</c:v>
                </c:pt>
                <c:pt idx="1">
                  <c:v>Mobilisation/allocation des ressources pour la réponse au COVID-19</c:v>
                </c:pt>
                <c:pt idx="2">
                  <c:v>Plateformes d'aide à la décision</c:v>
                </c:pt>
                <c:pt idx="3">
                  <c:v>Actions conjointes de mobilisation communautaire et plaidoyer</c:v>
                </c:pt>
                <c:pt idx="4">
                  <c:v>Cadres de redevabilité multisectoriels</c:v>
                </c:pt>
              </c:strCache>
            </c:strRef>
          </c:cat>
          <c:val>
            <c:numRef>
              <c:f>[Book5]Sheet1!$B$4:$F$4</c:f>
              <c:numCache>
                <c:formatCode>General</c:formatCode>
                <c:ptCount val="5"/>
                <c:pt idx="0">
                  <c:v>11</c:v>
                </c:pt>
                <c:pt idx="1">
                  <c:v>12</c:v>
                </c:pt>
                <c:pt idx="2">
                  <c:v>10</c:v>
                </c:pt>
                <c:pt idx="3">
                  <c:v>10</c:v>
                </c:pt>
                <c:pt idx="4">
                  <c:v>11</c:v>
                </c:pt>
              </c:numCache>
            </c:numRef>
          </c:val>
          <c:extLst>
            <c:ext xmlns:c16="http://schemas.microsoft.com/office/drawing/2014/chart" uri="{C3380CC4-5D6E-409C-BE32-E72D297353CC}">
              <c16:uniqueId val="{00000002-1472-4D27-9895-A13485B676CF}"/>
            </c:ext>
          </c:extLst>
        </c:ser>
        <c:ser>
          <c:idx val="3"/>
          <c:order val="3"/>
          <c:tx>
            <c:strRef>
              <c:f>[Book5]Sheet1!$A$5</c:f>
              <c:strCache>
                <c:ptCount val="1"/>
                <c:pt idx="0">
                  <c:v>Très faible</c:v>
                </c:pt>
              </c:strCache>
            </c:strRef>
          </c:tx>
          <c:spPr>
            <a:solidFill>
              <a:schemeClr val="accent4"/>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en-US" sz="900" b="0" i="0" u="none" strike="noStrike" kern="1200" baseline="0">
                    <a:solidFill>
                      <a:schemeClr val="dk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[Book5]Sheet1!$B$1:$F$1</c:f>
              <c:strCache>
                <c:ptCount val="5"/>
                <c:pt idx="0">
                  <c:v>Elaboration/examen des plans stratégiques nationaux pour le COVID-19</c:v>
                </c:pt>
                <c:pt idx="1">
                  <c:v>Mobilisation/allocation des ressources pour la réponse au COVID-19</c:v>
                </c:pt>
                <c:pt idx="2">
                  <c:v>Plateformes d'aide à la décision</c:v>
                </c:pt>
                <c:pt idx="3">
                  <c:v>Actions conjointes de mobilisation communautaire et plaidoyer</c:v>
                </c:pt>
                <c:pt idx="4">
                  <c:v>Cadres de redevabilité multisectoriels</c:v>
                </c:pt>
              </c:strCache>
            </c:strRef>
          </c:cat>
          <c:val>
            <c:numRef>
              <c:f>[Book5]Sheet1!$B$5:$F$5</c:f>
              <c:numCache>
                <c:formatCode>General</c:formatCode>
                <c:ptCount val="5"/>
                <c:pt idx="0">
                  <c:v>20</c:v>
                </c:pt>
                <c:pt idx="1">
                  <c:v>18</c:v>
                </c:pt>
                <c:pt idx="2">
                  <c:v>18</c:v>
                </c:pt>
                <c:pt idx="3">
                  <c:v>17</c:v>
                </c:pt>
                <c:pt idx="4">
                  <c:v>16</c:v>
                </c:pt>
              </c:numCache>
            </c:numRef>
          </c:val>
          <c:extLst>
            <c:ext xmlns:c16="http://schemas.microsoft.com/office/drawing/2014/chart" uri="{C3380CC4-5D6E-409C-BE32-E72D297353CC}">
              <c16:uniqueId val="{00000003-1472-4D27-9895-A13485B676CF}"/>
            </c:ext>
          </c:extLst>
        </c:ser>
        <c:ser>
          <c:idx val="4"/>
          <c:order val="4"/>
          <c:tx>
            <c:strRef>
              <c:f>[Book5]Sheet1!$A$6</c:f>
              <c:strCache>
                <c:ptCount val="1"/>
                <c:pt idx="0">
                  <c:v>Ne sait pas </c:v>
                </c:pt>
              </c:strCache>
            </c:strRef>
          </c:tx>
          <c:spPr>
            <a:solidFill>
              <a:schemeClr val="accent5"/>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en-US" sz="900" b="0" i="0" u="none" strike="noStrike" kern="1200" baseline="0">
                    <a:solidFill>
                      <a:schemeClr val="dk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[Book5]Sheet1!$B$1:$F$1</c:f>
              <c:strCache>
                <c:ptCount val="5"/>
                <c:pt idx="0">
                  <c:v>Elaboration/examen des plans stratégiques nationaux pour le COVID-19</c:v>
                </c:pt>
                <c:pt idx="1">
                  <c:v>Mobilisation/allocation des ressources pour la réponse au COVID-19</c:v>
                </c:pt>
                <c:pt idx="2">
                  <c:v>Plateformes d'aide à la décision</c:v>
                </c:pt>
                <c:pt idx="3">
                  <c:v>Actions conjointes de mobilisation communautaire et plaidoyer</c:v>
                </c:pt>
                <c:pt idx="4">
                  <c:v>Cadres de redevabilité multisectoriels</c:v>
                </c:pt>
              </c:strCache>
            </c:strRef>
          </c:cat>
          <c:val>
            <c:numRef>
              <c:f>[Book5]Sheet1!$B$6:$F$6</c:f>
              <c:numCache>
                <c:formatCode>General</c:formatCode>
                <c:ptCount val="5"/>
                <c:pt idx="0">
                  <c:v>56</c:v>
                </c:pt>
                <c:pt idx="1">
                  <c:v>54</c:v>
                </c:pt>
                <c:pt idx="2">
                  <c:v>54</c:v>
                </c:pt>
                <c:pt idx="3">
                  <c:v>54</c:v>
                </c:pt>
                <c:pt idx="4">
                  <c:v>57</c:v>
                </c:pt>
              </c:numCache>
            </c:numRef>
          </c:val>
          <c:extLst>
            <c:ext xmlns:c16="http://schemas.microsoft.com/office/drawing/2014/chart" uri="{C3380CC4-5D6E-409C-BE32-E72D297353CC}">
              <c16:uniqueId val="{00000004-1472-4D27-9895-A13485B676CF}"/>
            </c:ext>
          </c:extLst>
        </c:ser>
        <c:dLbls>
          <c:showLegendKey val="0"/>
          <c:showVal val="1"/>
          <c:showCatName val="0"/>
          <c:showSerName val="0"/>
          <c:showPercent val="0"/>
          <c:showBubbleSize val="0"/>
        </c:dLbls>
        <c:gapWidth val="267"/>
        <c:overlap val="-43"/>
        <c:axId val="649227650"/>
        <c:axId val="894611147"/>
      </c:barChart>
      <c:catAx>
        <c:axId val="649227650"/>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0" vertOverflow="ellipsis" vert="horz" wrap="square" anchor="ctr" anchorCtr="1"/>
          <a:lstStyle/>
          <a:p>
            <a:pPr>
              <a:defRPr lang="en-US" sz="900" b="0" i="0" u="none" strike="noStrike" kern="1200" cap="none" spc="0" normalizeH="0" baseline="0">
                <a:solidFill>
                  <a:schemeClr val="dk1">
                    <a:lumMod val="65000"/>
                    <a:lumOff val="35000"/>
                  </a:schemeClr>
                </a:solidFill>
                <a:latin typeface="+mn-lt"/>
                <a:ea typeface="+mn-ea"/>
                <a:cs typeface="+mn-cs"/>
              </a:defRPr>
            </a:pPr>
            <a:endParaRPr lang="fr-FR"/>
          </a:p>
        </c:txPr>
        <c:crossAx val="894611147"/>
        <c:crosses val="autoZero"/>
        <c:auto val="1"/>
        <c:lblAlgn val="ctr"/>
        <c:lblOffset val="100"/>
        <c:noMultiLvlLbl val="0"/>
      </c:catAx>
      <c:valAx>
        <c:axId val="894611147"/>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en-US" sz="900" b="0" i="0" u="none" strike="noStrike" kern="1200" baseline="0">
                <a:solidFill>
                  <a:schemeClr val="dk1">
                    <a:lumMod val="65000"/>
                    <a:lumOff val="35000"/>
                  </a:schemeClr>
                </a:solidFill>
                <a:latin typeface="+mn-lt"/>
                <a:ea typeface="+mn-ea"/>
                <a:cs typeface="+mn-cs"/>
              </a:defRPr>
            </a:pPr>
            <a:endParaRPr lang="fr-FR"/>
          </a:p>
        </c:txPr>
        <c:crossAx val="649227650"/>
        <c:crosses val="autoZero"/>
        <c:crossBetween val="between"/>
      </c:valAx>
      <c:spPr>
        <a:pattFill prst="ltDnDiag">
          <a:fgClr>
            <a:schemeClr val="dk1">
              <a:lumMod val="15000"/>
              <a:lumOff val="85000"/>
            </a:schemeClr>
          </a:fgClr>
          <a:bgClr>
            <a:schemeClr val="lt1"/>
          </a:bgClr>
        </a:pattFill>
        <a:ln>
          <a:noFill/>
        </a:ln>
        <a:effectLst/>
      </c:spPr>
    </c:plotArea>
    <c:legend>
      <c:legendPos val="b"/>
      <c:layout/>
      <c:overlay val="0"/>
      <c:spPr>
        <a:noFill/>
        <a:ln>
          <a:noFill/>
        </a:ln>
        <a:effectLst/>
      </c:spPr>
      <c:txPr>
        <a:bodyPr rot="0" spcFirstLastPara="0" vertOverflow="ellipsis" vert="horz" wrap="square" anchor="ctr" anchorCtr="1"/>
        <a:lstStyle/>
        <a:p>
          <a:pPr>
            <a:defRPr lang="en-US" sz="900" b="0" i="0" u="none" strike="noStrike" kern="1200" baseline="0">
              <a:solidFill>
                <a:schemeClr val="dk1">
                  <a:lumMod val="65000"/>
                  <a:lumOff val="35000"/>
                </a:schemeClr>
              </a:solidFill>
              <a:latin typeface="+mn-lt"/>
              <a:ea typeface="+mn-ea"/>
              <a:cs typeface="+mn-cs"/>
            </a:defRPr>
          </a:pPr>
          <a:endParaRPr lang="fr-FR"/>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lang="en-US"/>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en-US" sz="1600" b="1" i="0" u="none" strike="noStrike" kern="1200" cap="none" spc="0" normalizeH="0" baseline="0">
                <a:solidFill>
                  <a:schemeClr val="dk1">
                    <a:lumMod val="50000"/>
                    <a:lumOff val="50000"/>
                  </a:schemeClr>
                </a:solidFill>
                <a:latin typeface="+mj-lt"/>
                <a:ea typeface="+mj-ea"/>
                <a:cs typeface="+mj-cs"/>
              </a:defRPr>
            </a:pPr>
            <a:r>
              <a:rPr lang="fr-FR"/>
              <a:t>Appreciation du niveau d’autonomisation</a:t>
            </a:r>
            <a:r>
              <a:rPr lang="fr-FR" altLang="en-US"/>
              <a:t> (%)</a:t>
            </a:r>
          </a:p>
        </c:rich>
      </c:tx>
      <c:layout>
        <c:manualLayout>
          <c:xMode val="edge"/>
          <c:yMode val="edge"/>
          <c:x val="0.12520833333333301"/>
          <c:y val="2.3603461841070001E-2"/>
        </c:manualLayout>
      </c:layout>
      <c:overlay val="0"/>
      <c:spPr>
        <a:noFill/>
        <a:ln>
          <a:noFill/>
        </a:ln>
        <a:effectLst/>
      </c:spPr>
      <c:txPr>
        <a:bodyPr rot="0" spcFirstLastPara="0" vertOverflow="ellipsis" vert="horz" wrap="square" anchor="ctr" anchorCtr="1"/>
        <a:lstStyle/>
        <a:p>
          <a:pPr defTabSz="914400">
            <a:defRPr lang="en-US" sz="1600" b="1" i="0" u="none" strike="noStrike" kern="1200" cap="none" spc="0" normalizeH="0" baseline="0">
              <a:solidFill>
                <a:schemeClr val="dk1">
                  <a:lumMod val="50000"/>
                  <a:lumOff val="50000"/>
                </a:schemeClr>
              </a:solidFill>
              <a:latin typeface="+mj-lt"/>
              <a:ea typeface="+mj-ea"/>
              <a:cs typeface="+mj-cs"/>
            </a:defRPr>
          </a:pPr>
          <a:endParaRPr lang="fr-FR"/>
        </a:p>
      </c:txPr>
    </c:title>
    <c:autoTitleDeleted val="0"/>
    <c:plotArea>
      <c:layout/>
      <c:barChart>
        <c:barDir val="col"/>
        <c:grouping val="clustered"/>
        <c:varyColors val="0"/>
        <c:ser>
          <c:idx val="0"/>
          <c:order val="0"/>
          <c:tx>
            <c:strRef>
              <c:f>[Book5]Sheet1!$A$32</c:f>
              <c:strCache>
                <c:ptCount val="1"/>
                <c:pt idx="0">
                  <c:v>Très Bien</c:v>
                </c:pt>
              </c:strCache>
            </c:strRef>
          </c:tx>
          <c:spPr>
            <a:solidFill>
              <a:schemeClr val="accent1"/>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en-US" sz="900" b="0" i="0" u="none" strike="noStrike" kern="1200" baseline="0">
                    <a:solidFill>
                      <a:schemeClr val="dk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[Book5]Sheet1!$B$31:$F$31</c:f>
              <c:strCache>
                <c:ptCount val="5"/>
                <c:pt idx="0">
                  <c:v>Elaboration/examen des plans stratégiques nationaux pour le COVID-19</c:v>
                </c:pt>
                <c:pt idx="1">
                  <c:v>Mobilisation/allocation des ressources pour la réponse au COVID-19</c:v>
                </c:pt>
                <c:pt idx="2">
                  <c:v>Plateformes d'aide à la décision</c:v>
                </c:pt>
                <c:pt idx="3">
                  <c:v>Actions conjointes de mobilisation communautaire et plaidoyer</c:v>
                </c:pt>
                <c:pt idx="4">
                  <c:v>Cadres de redevabilité multisectoriels</c:v>
                </c:pt>
              </c:strCache>
            </c:strRef>
          </c:cat>
          <c:val>
            <c:numRef>
              <c:f>[Book5]Sheet1!$B$32:$F$32</c:f>
              <c:numCache>
                <c:formatCode>General</c:formatCode>
                <c:ptCount val="5"/>
                <c:pt idx="0">
                  <c:v>3</c:v>
                </c:pt>
                <c:pt idx="1">
                  <c:v>4</c:v>
                </c:pt>
                <c:pt idx="2">
                  <c:v>4</c:v>
                </c:pt>
                <c:pt idx="3">
                  <c:v>3</c:v>
                </c:pt>
                <c:pt idx="4">
                  <c:v>4</c:v>
                </c:pt>
              </c:numCache>
            </c:numRef>
          </c:val>
          <c:extLst>
            <c:ext xmlns:c16="http://schemas.microsoft.com/office/drawing/2014/chart" uri="{C3380CC4-5D6E-409C-BE32-E72D297353CC}">
              <c16:uniqueId val="{00000000-E7B3-4F22-9313-B3988510C71E}"/>
            </c:ext>
          </c:extLst>
        </c:ser>
        <c:ser>
          <c:idx val="1"/>
          <c:order val="1"/>
          <c:tx>
            <c:strRef>
              <c:f>[Book5]Sheet1!$A$33</c:f>
              <c:strCache>
                <c:ptCount val="1"/>
                <c:pt idx="0">
                  <c:v>Bon</c:v>
                </c:pt>
              </c:strCache>
            </c:strRef>
          </c:tx>
          <c:spPr>
            <a:solidFill>
              <a:schemeClr val="accent2"/>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en-US" sz="900" b="0" i="0" u="none" strike="noStrike" kern="1200" baseline="0">
                    <a:solidFill>
                      <a:schemeClr val="dk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[Book5]Sheet1!$B$31:$F$31</c:f>
              <c:strCache>
                <c:ptCount val="5"/>
                <c:pt idx="0">
                  <c:v>Elaboration/examen des plans stratégiques nationaux pour le COVID-19</c:v>
                </c:pt>
                <c:pt idx="1">
                  <c:v>Mobilisation/allocation des ressources pour la réponse au COVID-19</c:v>
                </c:pt>
                <c:pt idx="2">
                  <c:v>Plateformes d'aide à la décision</c:v>
                </c:pt>
                <c:pt idx="3">
                  <c:v>Actions conjointes de mobilisation communautaire et plaidoyer</c:v>
                </c:pt>
                <c:pt idx="4">
                  <c:v>Cadres de redevabilité multisectoriels</c:v>
                </c:pt>
              </c:strCache>
            </c:strRef>
          </c:cat>
          <c:val>
            <c:numRef>
              <c:f>[Book5]Sheet1!$B$33:$F$33</c:f>
              <c:numCache>
                <c:formatCode>General</c:formatCode>
                <c:ptCount val="5"/>
                <c:pt idx="0">
                  <c:v>9</c:v>
                </c:pt>
                <c:pt idx="1">
                  <c:v>8</c:v>
                </c:pt>
                <c:pt idx="2">
                  <c:v>11</c:v>
                </c:pt>
                <c:pt idx="3">
                  <c:v>12</c:v>
                </c:pt>
                <c:pt idx="4">
                  <c:v>8</c:v>
                </c:pt>
              </c:numCache>
            </c:numRef>
          </c:val>
          <c:extLst>
            <c:ext xmlns:c16="http://schemas.microsoft.com/office/drawing/2014/chart" uri="{C3380CC4-5D6E-409C-BE32-E72D297353CC}">
              <c16:uniqueId val="{00000001-E7B3-4F22-9313-B3988510C71E}"/>
            </c:ext>
          </c:extLst>
        </c:ser>
        <c:ser>
          <c:idx val="2"/>
          <c:order val="2"/>
          <c:tx>
            <c:strRef>
              <c:f>[Book5]Sheet1!$A$34</c:f>
              <c:strCache>
                <c:ptCount val="1"/>
                <c:pt idx="0">
                  <c:v>Mauvais</c:v>
                </c:pt>
              </c:strCache>
            </c:strRef>
          </c:tx>
          <c:spPr>
            <a:solidFill>
              <a:schemeClr val="accent3"/>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en-US" sz="900" b="0" i="0" u="none" strike="noStrike" kern="1200" baseline="0">
                    <a:solidFill>
                      <a:schemeClr val="dk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[Book5]Sheet1!$B$31:$F$31</c:f>
              <c:strCache>
                <c:ptCount val="5"/>
                <c:pt idx="0">
                  <c:v>Elaboration/examen des plans stratégiques nationaux pour le COVID-19</c:v>
                </c:pt>
                <c:pt idx="1">
                  <c:v>Mobilisation/allocation des ressources pour la réponse au COVID-19</c:v>
                </c:pt>
                <c:pt idx="2">
                  <c:v>Plateformes d'aide à la décision</c:v>
                </c:pt>
                <c:pt idx="3">
                  <c:v>Actions conjointes de mobilisation communautaire et plaidoyer</c:v>
                </c:pt>
                <c:pt idx="4">
                  <c:v>Cadres de redevabilité multisectoriels</c:v>
                </c:pt>
              </c:strCache>
            </c:strRef>
          </c:cat>
          <c:val>
            <c:numRef>
              <c:f>[Book5]Sheet1!$B$34:$F$34</c:f>
              <c:numCache>
                <c:formatCode>General</c:formatCode>
                <c:ptCount val="5"/>
                <c:pt idx="0">
                  <c:v>15</c:v>
                </c:pt>
                <c:pt idx="1">
                  <c:v>12</c:v>
                </c:pt>
                <c:pt idx="2">
                  <c:v>11</c:v>
                </c:pt>
                <c:pt idx="3">
                  <c:v>11</c:v>
                </c:pt>
                <c:pt idx="4">
                  <c:v>13</c:v>
                </c:pt>
              </c:numCache>
            </c:numRef>
          </c:val>
          <c:extLst>
            <c:ext xmlns:c16="http://schemas.microsoft.com/office/drawing/2014/chart" uri="{C3380CC4-5D6E-409C-BE32-E72D297353CC}">
              <c16:uniqueId val="{00000002-E7B3-4F22-9313-B3988510C71E}"/>
            </c:ext>
          </c:extLst>
        </c:ser>
        <c:ser>
          <c:idx val="3"/>
          <c:order val="3"/>
          <c:tx>
            <c:strRef>
              <c:f>[Book5]Sheet1!$A$35</c:f>
              <c:strCache>
                <c:ptCount val="1"/>
                <c:pt idx="0">
                  <c:v>Très faible</c:v>
                </c:pt>
              </c:strCache>
            </c:strRef>
          </c:tx>
          <c:spPr>
            <a:solidFill>
              <a:schemeClr val="accent4"/>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en-US" sz="900" b="0" i="0" u="none" strike="noStrike" kern="1200" baseline="0">
                    <a:solidFill>
                      <a:schemeClr val="dk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[Book5]Sheet1!$B$31:$F$31</c:f>
              <c:strCache>
                <c:ptCount val="5"/>
                <c:pt idx="0">
                  <c:v>Elaboration/examen des plans stratégiques nationaux pour le COVID-19</c:v>
                </c:pt>
                <c:pt idx="1">
                  <c:v>Mobilisation/allocation des ressources pour la réponse au COVID-19</c:v>
                </c:pt>
                <c:pt idx="2">
                  <c:v>Plateformes d'aide à la décision</c:v>
                </c:pt>
                <c:pt idx="3">
                  <c:v>Actions conjointes de mobilisation communautaire et plaidoyer</c:v>
                </c:pt>
                <c:pt idx="4">
                  <c:v>Cadres de redevabilité multisectoriels</c:v>
                </c:pt>
              </c:strCache>
            </c:strRef>
          </c:cat>
          <c:val>
            <c:numRef>
              <c:f>[Book5]Sheet1!$B$35:$F$35</c:f>
              <c:numCache>
                <c:formatCode>General</c:formatCode>
                <c:ptCount val="5"/>
                <c:pt idx="0">
                  <c:v>18</c:v>
                </c:pt>
                <c:pt idx="1">
                  <c:v>19</c:v>
                </c:pt>
                <c:pt idx="2">
                  <c:v>19</c:v>
                </c:pt>
                <c:pt idx="3">
                  <c:v>18</c:v>
                </c:pt>
                <c:pt idx="4">
                  <c:v>16</c:v>
                </c:pt>
              </c:numCache>
            </c:numRef>
          </c:val>
          <c:extLst>
            <c:ext xmlns:c16="http://schemas.microsoft.com/office/drawing/2014/chart" uri="{C3380CC4-5D6E-409C-BE32-E72D297353CC}">
              <c16:uniqueId val="{00000003-E7B3-4F22-9313-B3988510C71E}"/>
            </c:ext>
          </c:extLst>
        </c:ser>
        <c:ser>
          <c:idx val="4"/>
          <c:order val="4"/>
          <c:tx>
            <c:strRef>
              <c:f>[Book5]Sheet1!$A$36</c:f>
              <c:strCache>
                <c:ptCount val="1"/>
                <c:pt idx="0">
                  <c:v>Ne sait pas </c:v>
                </c:pt>
              </c:strCache>
            </c:strRef>
          </c:tx>
          <c:spPr>
            <a:solidFill>
              <a:schemeClr val="accent5"/>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en-US" sz="900" b="0" i="0" u="none" strike="noStrike" kern="1200" baseline="0">
                    <a:solidFill>
                      <a:schemeClr val="dk1">
                        <a:lumMod val="75000"/>
                        <a:lumOff val="25000"/>
                      </a:schemeClr>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dk1">
                          <a:lumMod val="35000"/>
                          <a:lumOff val="65000"/>
                        </a:schemeClr>
                      </a:solidFill>
                      <a:round/>
                    </a:ln>
                    <a:effectLst/>
                  </c:spPr>
                </c15:leaderLines>
              </c:ext>
            </c:extLst>
          </c:dLbls>
          <c:cat>
            <c:strRef>
              <c:f>[Book5]Sheet1!$B$31:$F$31</c:f>
              <c:strCache>
                <c:ptCount val="5"/>
                <c:pt idx="0">
                  <c:v>Elaboration/examen des plans stratégiques nationaux pour le COVID-19</c:v>
                </c:pt>
                <c:pt idx="1">
                  <c:v>Mobilisation/allocation des ressources pour la réponse au COVID-19</c:v>
                </c:pt>
                <c:pt idx="2">
                  <c:v>Plateformes d'aide à la décision</c:v>
                </c:pt>
                <c:pt idx="3">
                  <c:v>Actions conjointes de mobilisation communautaire et plaidoyer</c:v>
                </c:pt>
                <c:pt idx="4">
                  <c:v>Cadres de redevabilité multisectoriels</c:v>
                </c:pt>
              </c:strCache>
            </c:strRef>
          </c:cat>
          <c:val>
            <c:numRef>
              <c:f>[Book5]Sheet1!$B$36:$F$36</c:f>
              <c:numCache>
                <c:formatCode>General</c:formatCode>
                <c:ptCount val="5"/>
                <c:pt idx="0">
                  <c:v>56</c:v>
                </c:pt>
                <c:pt idx="1">
                  <c:v>57</c:v>
                </c:pt>
                <c:pt idx="2">
                  <c:v>55</c:v>
                </c:pt>
                <c:pt idx="3">
                  <c:v>56</c:v>
                </c:pt>
                <c:pt idx="4">
                  <c:v>59</c:v>
                </c:pt>
              </c:numCache>
            </c:numRef>
          </c:val>
          <c:extLst>
            <c:ext xmlns:c16="http://schemas.microsoft.com/office/drawing/2014/chart" uri="{C3380CC4-5D6E-409C-BE32-E72D297353CC}">
              <c16:uniqueId val="{00000004-E7B3-4F22-9313-B3988510C71E}"/>
            </c:ext>
          </c:extLst>
        </c:ser>
        <c:dLbls>
          <c:showLegendKey val="0"/>
          <c:showVal val="1"/>
          <c:showCatName val="0"/>
          <c:showSerName val="0"/>
          <c:showPercent val="0"/>
          <c:showBubbleSize val="0"/>
        </c:dLbls>
        <c:gapWidth val="267"/>
        <c:overlap val="-43"/>
        <c:axId val="756524547"/>
        <c:axId val="332852722"/>
      </c:barChart>
      <c:catAx>
        <c:axId val="756524547"/>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0" vertOverflow="ellipsis" vert="horz" wrap="square" anchor="ctr" anchorCtr="1"/>
          <a:lstStyle/>
          <a:p>
            <a:pPr>
              <a:defRPr lang="en-US" sz="900" b="0" i="0" u="none" strike="noStrike" kern="1200" cap="none" spc="0" normalizeH="0" baseline="0">
                <a:solidFill>
                  <a:schemeClr val="dk1">
                    <a:lumMod val="65000"/>
                    <a:lumOff val="35000"/>
                  </a:schemeClr>
                </a:solidFill>
                <a:latin typeface="+mn-lt"/>
                <a:ea typeface="+mn-ea"/>
                <a:cs typeface="+mn-cs"/>
              </a:defRPr>
            </a:pPr>
            <a:endParaRPr lang="fr-FR"/>
          </a:p>
        </c:txPr>
        <c:crossAx val="332852722"/>
        <c:crosses val="autoZero"/>
        <c:auto val="1"/>
        <c:lblAlgn val="ctr"/>
        <c:lblOffset val="100"/>
        <c:noMultiLvlLbl val="0"/>
      </c:catAx>
      <c:valAx>
        <c:axId val="332852722"/>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en-US" sz="900" b="0" i="0" u="none" strike="noStrike" kern="1200" baseline="0">
                <a:solidFill>
                  <a:schemeClr val="dk1">
                    <a:lumMod val="65000"/>
                    <a:lumOff val="35000"/>
                  </a:schemeClr>
                </a:solidFill>
                <a:latin typeface="+mn-lt"/>
                <a:ea typeface="+mn-ea"/>
                <a:cs typeface="+mn-cs"/>
              </a:defRPr>
            </a:pPr>
            <a:endParaRPr lang="fr-FR"/>
          </a:p>
        </c:txPr>
        <c:crossAx val="756524547"/>
        <c:crosses val="autoZero"/>
        <c:crossBetween val="between"/>
      </c:valAx>
      <c:spPr>
        <a:pattFill prst="ltDnDiag">
          <a:fgClr>
            <a:schemeClr val="dk1">
              <a:lumMod val="15000"/>
              <a:lumOff val="85000"/>
            </a:schemeClr>
          </a:fgClr>
          <a:bgClr>
            <a:schemeClr val="lt1"/>
          </a:bgClr>
        </a:pattFill>
        <a:ln>
          <a:noFill/>
        </a:ln>
        <a:effectLst/>
      </c:spPr>
    </c:plotArea>
    <c:legend>
      <c:legendPos val="b"/>
      <c:layout/>
      <c:overlay val="0"/>
      <c:spPr>
        <a:noFill/>
        <a:ln>
          <a:noFill/>
        </a:ln>
        <a:effectLst/>
      </c:spPr>
      <c:txPr>
        <a:bodyPr rot="0" spcFirstLastPara="0" vertOverflow="ellipsis" vert="horz" wrap="square" anchor="ctr" anchorCtr="1"/>
        <a:lstStyle/>
        <a:p>
          <a:pPr>
            <a:defRPr lang="en-US" sz="900" b="0" i="0" u="none" strike="noStrike" kern="1200" baseline="0">
              <a:solidFill>
                <a:schemeClr val="dk1">
                  <a:lumMod val="65000"/>
                  <a:lumOff val="35000"/>
                </a:schemeClr>
              </a:solidFill>
              <a:latin typeface="+mn-lt"/>
              <a:ea typeface="+mn-ea"/>
              <a:cs typeface="+mn-cs"/>
            </a:defRPr>
          </a:pPr>
          <a:endParaRPr lang="fr-FR"/>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lang="en-US"/>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1113879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a:t>
            </a:fld>
            <a:endParaRPr/>
          </a:p>
        </p:txBody>
      </p:sp>
    </p:spTree>
    <p:extLst>
      <p:ext uri="{BB962C8B-B14F-4D97-AF65-F5344CB8AC3E}">
        <p14:creationId xmlns:p14="http://schemas.microsoft.com/office/powerpoint/2010/main" val="750528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12</a:t>
            </a:fld>
            <a:endParaRPr/>
          </a:p>
        </p:txBody>
      </p:sp>
    </p:spTree>
    <p:extLst>
      <p:ext uri="{BB962C8B-B14F-4D97-AF65-F5344CB8AC3E}">
        <p14:creationId xmlns:p14="http://schemas.microsoft.com/office/powerpoint/2010/main" val="2391411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13</a:t>
            </a:fld>
            <a:endParaRPr/>
          </a:p>
        </p:txBody>
      </p:sp>
    </p:spTree>
    <p:extLst>
      <p:ext uri="{BB962C8B-B14F-4D97-AF65-F5344CB8AC3E}">
        <p14:creationId xmlns:p14="http://schemas.microsoft.com/office/powerpoint/2010/main" val="3129544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14</a:t>
            </a:fld>
            <a:endParaRPr/>
          </a:p>
        </p:txBody>
      </p:sp>
    </p:spTree>
    <p:extLst>
      <p:ext uri="{BB962C8B-B14F-4D97-AF65-F5344CB8AC3E}">
        <p14:creationId xmlns:p14="http://schemas.microsoft.com/office/powerpoint/2010/main" val="1898365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3</a:t>
            </a:fld>
            <a:endParaRPr/>
          </a:p>
        </p:txBody>
      </p:sp>
    </p:spTree>
    <p:extLst>
      <p:ext uri="{BB962C8B-B14F-4D97-AF65-F5344CB8AC3E}">
        <p14:creationId xmlns:p14="http://schemas.microsoft.com/office/powerpoint/2010/main" val="1472134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5</a:t>
            </a:fld>
            <a:endParaRPr/>
          </a:p>
        </p:txBody>
      </p:sp>
    </p:spTree>
    <p:extLst>
      <p:ext uri="{BB962C8B-B14F-4D97-AF65-F5344CB8AC3E}">
        <p14:creationId xmlns:p14="http://schemas.microsoft.com/office/powerpoint/2010/main" val="1043391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6</a:t>
            </a:fld>
            <a:endParaRPr/>
          </a:p>
        </p:txBody>
      </p:sp>
    </p:spTree>
    <p:extLst>
      <p:ext uri="{BB962C8B-B14F-4D97-AF65-F5344CB8AC3E}">
        <p14:creationId xmlns:p14="http://schemas.microsoft.com/office/powerpoint/2010/main" val="1926024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7</a:t>
            </a:fld>
            <a:endParaRPr/>
          </a:p>
        </p:txBody>
      </p:sp>
    </p:spTree>
    <p:extLst>
      <p:ext uri="{BB962C8B-B14F-4D97-AF65-F5344CB8AC3E}">
        <p14:creationId xmlns:p14="http://schemas.microsoft.com/office/powerpoint/2010/main" val="724874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8</a:t>
            </a:fld>
            <a:endParaRPr/>
          </a:p>
        </p:txBody>
      </p:sp>
    </p:spTree>
    <p:extLst>
      <p:ext uri="{BB962C8B-B14F-4D97-AF65-F5344CB8AC3E}">
        <p14:creationId xmlns:p14="http://schemas.microsoft.com/office/powerpoint/2010/main" val="3692319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9</a:t>
            </a:fld>
            <a:endParaRPr/>
          </a:p>
        </p:txBody>
      </p:sp>
    </p:spTree>
    <p:extLst>
      <p:ext uri="{BB962C8B-B14F-4D97-AF65-F5344CB8AC3E}">
        <p14:creationId xmlns:p14="http://schemas.microsoft.com/office/powerpoint/2010/main" val="527445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10</a:t>
            </a:fld>
            <a:endParaRPr/>
          </a:p>
        </p:txBody>
      </p:sp>
    </p:spTree>
    <p:extLst>
      <p:ext uri="{BB962C8B-B14F-4D97-AF65-F5344CB8AC3E}">
        <p14:creationId xmlns:p14="http://schemas.microsoft.com/office/powerpoint/2010/main" val="4014027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11</a:t>
            </a:fld>
            <a:endParaRPr/>
          </a:p>
        </p:txBody>
      </p:sp>
    </p:spTree>
    <p:extLst>
      <p:ext uri="{BB962C8B-B14F-4D97-AF65-F5344CB8AC3E}">
        <p14:creationId xmlns:p14="http://schemas.microsoft.com/office/powerpoint/2010/main" val="4061261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29547B2-5056-452A-A0CA-BB3870A1DFE5}" type="datetimeFigureOut">
              <a:rPr lang="fr-FR" smtClean="0"/>
              <a:t>03/04/2024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EACD7C9-62E0-4248-88CA-E6B32F683117}" type="slidenum">
              <a:rPr lang="fr-FR" smtClean="0"/>
              <a:t>‹N°›</a:t>
            </a:fld>
            <a:endParaRPr lang="fr-FR"/>
          </a:p>
        </p:txBody>
      </p:sp>
    </p:spTree>
    <p:extLst>
      <p:ext uri="{BB962C8B-B14F-4D97-AF65-F5344CB8AC3E}">
        <p14:creationId xmlns:p14="http://schemas.microsoft.com/office/powerpoint/2010/main" val="1204747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7"/>
        <p:cNvGrpSpPr/>
        <p:nvPr/>
      </p:nvGrpSpPr>
      <p:grpSpPr>
        <a:xfrm>
          <a:off x="0" y="0"/>
          <a:ext cx="0" cy="0"/>
          <a:chOff x="0" y="0"/>
          <a:chExt cx="0" cy="0"/>
        </a:xfrm>
      </p:grpSpPr>
      <p:sp>
        <p:nvSpPr>
          <p:cNvPr id="68" name="Google Shape;68;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0" name="Google Shape;70;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4"/>
        <p:cNvGrpSpPr/>
        <p:nvPr/>
      </p:nvGrpSpPr>
      <p:grpSpPr>
        <a:xfrm>
          <a:off x="0" y="0"/>
          <a:ext cx="0" cy="0"/>
          <a:chOff x="0" y="0"/>
          <a:chExt cx="0" cy="0"/>
        </a:xfrm>
      </p:grpSpPr>
      <p:sp>
        <p:nvSpPr>
          <p:cNvPr id="75" name="Google Shape;75;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1"/>
          <p:cNvSpPr>
            <a:spLocks noGrp="1"/>
          </p:cNvSpPr>
          <p:nvPr>
            <p:ph type="pic" idx="2"/>
          </p:nvPr>
        </p:nvSpPr>
        <p:spPr>
          <a:xfrm>
            <a:off x="5183188" y="987425"/>
            <a:ext cx="6172200" cy="4873625"/>
          </a:xfrm>
          <a:prstGeom prst="rect">
            <a:avLst/>
          </a:prstGeom>
          <a:noFill/>
          <a:ln>
            <a:noFill/>
          </a:ln>
        </p:spPr>
      </p:sp>
      <p:sp>
        <p:nvSpPr>
          <p:cNvPr id="77" name="Google Shape;77;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8" name="Google Shape;7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1"/>
        <p:cNvGrpSpPr/>
        <p:nvPr/>
      </p:nvGrpSpPr>
      <p:grpSpPr>
        <a:xfrm>
          <a:off x="0" y="0"/>
          <a:ext cx="0" cy="0"/>
          <a:chOff x="0" y="0"/>
          <a:chExt cx="0" cy="0"/>
        </a:xfrm>
      </p:grpSpPr>
      <p:sp>
        <p:nvSpPr>
          <p:cNvPr id="82" name="Google Shape;82;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1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6" r:id="rId6"/>
    <p:sldLayoutId id="2147483657" r:id="rId7"/>
    <p:sldLayoutId id="2147483658" r:id="rId8"/>
    <p:sldLayoutId id="2147483659" r:id="rId9"/>
    <p:sldLayoutId id="214748366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0.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A6hJgppIjhw"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4"/>
          <p:cNvSpPr txBox="1">
            <a:spLocks noGrp="1"/>
          </p:cNvSpPr>
          <p:nvPr>
            <p:ph type="ctrTitle"/>
          </p:nvPr>
        </p:nvSpPr>
        <p:spPr>
          <a:xfrm>
            <a:off x="5406903" y="65314"/>
            <a:ext cx="6419462" cy="2584580"/>
          </a:xfrm>
          <a:prstGeom prst="rect">
            <a:avLst/>
          </a:prstGeom>
          <a:noFill/>
          <a:ln>
            <a:noFill/>
          </a:ln>
        </p:spPr>
        <p:txBody>
          <a:bodyPr spcFirstLastPara="1" wrap="square" lIns="91425" tIns="45700" rIns="91425" bIns="45700" anchor="b" anchorCtr="0">
            <a:normAutofit/>
          </a:bodyPr>
          <a:lstStyle/>
          <a:p>
            <a:pPr algn="l"/>
            <a:r>
              <a:rPr lang="en-US" sz="3600" b="1" dirty="0">
                <a:latin typeface="+mn-lt"/>
              </a:rPr>
              <a:t>ENGAGEMENT OF </a:t>
            </a:r>
            <a:r>
              <a:rPr lang="en-US" sz="3600" b="1" dirty="0" smtClean="0">
                <a:solidFill>
                  <a:srgbClr val="00B050"/>
                </a:solidFill>
                <a:latin typeface="+mn-lt"/>
              </a:rPr>
              <a:t>IDPs </a:t>
            </a:r>
            <a:r>
              <a:rPr lang="en-US" sz="3600" b="1" dirty="0">
                <a:latin typeface="+mn-lt"/>
              </a:rPr>
              <a:t>ON THE </a:t>
            </a:r>
            <a:r>
              <a:rPr lang="en-US" sz="3600" b="1" dirty="0" smtClean="0">
                <a:latin typeface="+mn-lt"/>
              </a:rPr>
              <a:t>TB, </a:t>
            </a:r>
            <a:r>
              <a:rPr lang="en-US" sz="3600" b="1" dirty="0">
                <a:latin typeface="+mn-lt"/>
              </a:rPr>
              <a:t>COVID-19 AND </a:t>
            </a:r>
            <a:r>
              <a:rPr lang="en-US" sz="3600" b="1" dirty="0" smtClean="0">
                <a:latin typeface="+mn-lt"/>
              </a:rPr>
              <a:t>OTHERS PANDEMICS </a:t>
            </a:r>
            <a:r>
              <a:rPr lang="en-US" sz="3600" b="1" dirty="0">
                <a:latin typeface="+mn-lt"/>
              </a:rPr>
              <a:t>IN CAMEROON</a:t>
            </a:r>
            <a:endParaRPr lang="fr-FR" sz="3600" dirty="0">
              <a:latin typeface="+mn-lt"/>
            </a:endParaRPr>
          </a:p>
        </p:txBody>
      </p:sp>
      <p:sp>
        <p:nvSpPr>
          <p:cNvPr id="100" name="Google Shape;100;p14"/>
          <p:cNvSpPr/>
          <p:nvPr/>
        </p:nvSpPr>
        <p:spPr>
          <a:xfrm>
            <a:off x="0" y="6446131"/>
            <a:ext cx="12192000" cy="419358"/>
          </a:xfrm>
          <a:prstGeom prst="rect">
            <a:avLst/>
          </a:prstGeom>
          <a:solidFill>
            <a:srgbClr val="C00000"/>
          </a:solidFill>
          <a:ln w="952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1" name="Google Shape;101;p14"/>
          <p:cNvSpPr txBox="1"/>
          <p:nvPr/>
        </p:nvSpPr>
        <p:spPr>
          <a:xfrm>
            <a:off x="0" y="6446131"/>
            <a:ext cx="12089769" cy="461624"/>
          </a:xfrm>
          <a:prstGeom prst="rect">
            <a:avLst/>
          </a:prstGeom>
          <a:solidFill>
            <a:srgbClr val="C00000"/>
          </a:solidFill>
          <a:ln w="952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algn="ctr"/>
            <a:r>
              <a:rPr lang="en-US" sz="2400" b="1" dirty="0">
                <a:solidFill>
                  <a:schemeClr val="bg1"/>
                </a:solidFill>
              </a:rPr>
              <a:t>LESSONS IN ADVOCATING FOR THE INCLUSION OF LMPs</a:t>
            </a:r>
            <a:endParaRPr sz="2400" b="0" i="0" u="none" strike="noStrike" cap="none" dirty="0">
              <a:solidFill>
                <a:schemeClr val="bg1"/>
              </a:solidFill>
              <a:latin typeface="Calibri"/>
              <a:ea typeface="Calibri"/>
              <a:cs typeface="Calibri"/>
              <a:sym typeface="Calibri"/>
            </a:endParaRP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51316" y="651316"/>
            <a:ext cx="6446131" cy="5143500"/>
          </a:xfrm>
          <a:prstGeom prst="rect">
            <a:avLst/>
          </a:prstGeom>
        </p:spPr>
      </p:pic>
      <p:sp>
        <p:nvSpPr>
          <p:cNvPr id="7" name="Subtitle 2">
            <a:extLst>
              <a:ext uri="{FF2B5EF4-FFF2-40B4-BE49-F238E27FC236}">
                <a16:creationId xmlns:a16="http://schemas.microsoft.com/office/drawing/2014/main" id="{C5ABF1BE-ACAC-4258-DAC1-3DDB774CC672}"/>
              </a:ext>
            </a:extLst>
          </p:cNvPr>
          <p:cNvSpPr>
            <a:spLocks noGrp="1"/>
          </p:cNvSpPr>
          <p:nvPr>
            <p:ph type="subTitle" idx="1"/>
          </p:nvPr>
        </p:nvSpPr>
        <p:spPr>
          <a:xfrm>
            <a:off x="6096000" y="2984468"/>
            <a:ext cx="4948335" cy="1655762"/>
          </a:xfrm>
        </p:spPr>
        <p:txBody>
          <a:bodyPr/>
          <a:lstStyle/>
          <a:p>
            <a:r>
              <a:rPr lang="en-US" sz="4800" b="1" dirty="0" smtClean="0">
                <a:solidFill>
                  <a:srgbClr val="0070C0"/>
                </a:solidFill>
                <a:latin typeface="+mn-lt"/>
              </a:rPr>
              <a:t>Cameroon</a:t>
            </a:r>
            <a:endParaRPr lang="en-US" sz="4800" b="1" dirty="0">
              <a:solidFill>
                <a:srgbClr val="0070C0"/>
              </a:solidFill>
              <a:latin typeface="+mn-lt"/>
            </a:endParaRPr>
          </a:p>
          <a:p>
            <a:r>
              <a:rPr lang="en-US" b="1" dirty="0" smtClean="0">
                <a:solidFill>
                  <a:srgbClr val="00B050"/>
                </a:solidFill>
                <a:latin typeface="+mn-lt"/>
                <a:ea typeface="Arial" panose="020B0604020202020204" pitchFamily="34" charset="0"/>
                <a:cs typeface="Times New Roman" panose="02020603050405020304" pitchFamily="18" charset="0"/>
              </a:rPr>
              <a:t>For </a:t>
            </a:r>
            <a:r>
              <a:rPr lang="en-US" b="1" dirty="0">
                <a:solidFill>
                  <a:srgbClr val="00B050"/>
                </a:solidFill>
                <a:latin typeface="+mn-lt"/>
                <a:ea typeface="Arial" panose="020B0604020202020204" pitchFamily="34" charset="0"/>
                <a:cs typeface="Times New Roman" panose="02020603050405020304" pitchFamily="18" charset="0"/>
              </a:rPr>
              <a:t>Impact In Social </a:t>
            </a:r>
            <a:r>
              <a:rPr lang="en-US" b="1" dirty="0" smtClean="0">
                <a:solidFill>
                  <a:srgbClr val="00B050"/>
                </a:solidFill>
                <a:latin typeface="+mn-lt"/>
                <a:ea typeface="Arial" panose="020B0604020202020204" pitchFamily="34" charset="0"/>
                <a:cs typeface="Times New Roman" panose="02020603050405020304" pitchFamily="18" charset="0"/>
              </a:rPr>
              <a:t>Health (FIS)</a:t>
            </a:r>
            <a:endParaRPr lang="en-US" dirty="0">
              <a:solidFill>
                <a:srgbClr val="00B050"/>
              </a:solidFill>
              <a:latin typeface="+mn-lt"/>
            </a:endParaRPr>
          </a:p>
        </p:txBody>
      </p:sp>
      <p:pic>
        <p:nvPicPr>
          <p:cNvPr id="8" name="Picture 3" descr="No photo description available.">
            <a:extLst>
              <a:ext uri="{FF2B5EF4-FFF2-40B4-BE49-F238E27FC236}">
                <a16:creationId xmlns:a16="http://schemas.microsoft.com/office/drawing/2014/main" id="{3B12C70C-53B9-DFFA-F6E4-13E5E244D0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5540" y="5243065"/>
            <a:ext cx="943610" cy="943610"/>
          </a:xfrm>
          <a:prstGeom prst="rect">
            <a:avLst/>
          </a:prstGeom>
          <a:noFill/>
          <a:ln>
            <a:noFill/>
          </a:ln>
        </p:spPr>
      </p:pic>
      <p:pic>
        <p:nvPicPr>
          <p:cNvPr id="9" name="Image 8" descr="World Vision and the Global Fund | Infectious Diseases ..."/>
          <p:cNvPicPr/>
          <p:nvPr/>
        </p:nvPicPr>
        <p:blipFill>
          <a:blip r:embed="rId5">
            <a:extLst>
              <a:ext uri="{28A0092B-C50C-407E-A947-70E740481C1C}">
                <a14:useLocalDpi xmlns:a14="http://schemas.microsoft.com/office/drawing/2010/main" val="0"/>
              </a:ext>
            </a:extLst>
          </a:blip>
          <a:srcRect/>
          <a:stretch>
            <a:fillRect/>
          </a:stretch>
        </p:blipFill>
        <p:spPr bwMode="auto">
          <a:xfrm>
            <a:off x="5219840" y="5139560"/>
            <a:ext cx="2499360" cy="1150620"/>
          </a:xfrm>
          <a:prstGeom prst="rect">
            <a:avLst/>
          </a:prstGeom>
          <a:noFill/>
          <a:ln>
            <a:noFill/>
          </a:ln>
        </p:spPr>
      </p:pic>
      <p:pic>
        <p:nvPicPr>
          <p:cNvPr id="10" name="Picture 18"/>
          <p:cNvPicPr/>
          <p:nvPr/>
        </p:nvPicPr>
        <p:blipFill>
          <a:blip r:embed="rId6"/>
          <a:stretch>
            <a:fillRect/>
          </a:stretch>
        </p:blipFill>
        <p:spPr>
          <a:xfrm>
            <a:off x="8982659" y="5243065"/>
            <a:ext cx="1074420" cy="929640"/>
          </a:xfrm>
          <a:prstGeom prst="rect">
            <a:avLst/>
          </a:prstGeom>
        </p:spPr>
      </p:pic>
      <p:pic>
        <p:nvPicPr>
          <p:cNvPr id="11" name="Picture 9"/>
          <p:cNvPicPr/>
          <p:nvPr/>
        </p:nvPicPr>
        <p:blipFill rotWithShape="1">
          <a:blip r:embed="rId7">
            <a:extLst>
              <a:ext uri="{28A0092B-C50C-407E-A947-70E740481C1C}">
                <a14:useLocalDpi xmlns:a14="http://schemas.microsoft.com/office/drawing/2010/main" val="0"/>
              </a:ext>
            </a:extLst>
          </a:blip>
          <a:srcRect t="1" r="36258" b="30398"/>
          <a:stretch/>
        </p:blipFill>
        <p:spPr bwMode="auto">
          <a:xfrm>
            <a:off x="10133044" y="5268381"/>
            <a:ext cx="1828801" cy="879007"/>
          </a:xfrm>
          <a:prstGeom prst="rect">
            <a:avLst/>
          </a:prstGeom>
          <a:ln>
            <a:noFill/>
          </a:ln>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4" name="Google Shape;124;p17"/>
          <p:cNvSpPr/>
          <p:nvPr/>
        </p:nvSpPr>
        <p:spPr>
          <a:xfrm>
            <a:off x="0" y="5579706"/>
            <a:ext cx="12192000" cy="1306286"/>
          </a:xfrm>
          <a:prstGeom prst="rect">
            <a:avLst/>
          </a:prstGeom>
          <a:solidFill>
            <a:srgbClr val="C00000"/>
          </a:solidFill>
          <a:ln w="952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r>
              <a:rPr lang="en-US" sz="1600" b="1" dirty="0" smtClean="0">
                <a:solidFill>
                  <a:schemeClr val="bg1"/>
                </a:solidFill>
              </a:rPr>
              <a:t> </a:t>
            </a:r>
            <a:endParaRPr lang="en-US" sz="3200" b="1" dirty="0">
              <a:solidFill>
                <a:schemeClr val="bg1"/>
              </a:solidFill>
            </a:endParaRPr>
          </a:p>
          <a:p>
            <a:pPr algn="ctr"/>
            <a:r>
              <a:rPr lang="en-US" sz="3200" b="1" dirty="0" smtClean="0">
                <a:solidFill>
                  <a:schemeClr val="bg1"/>
                </a:solidFill>
              </a:rPr>
              <a:t>Capacity </a:t>
            </a:r>
            <a:r>
              <a:rPr lang="en-US" sz="3200" b="1" dirty="0">
                <a:solidFill>
                  <a:schemeClr val="bg1"/>
                </a:solidFill>
              </a:rPr>
              <a:t>building and empowerment of 3 groups of IDPs in different cities of the country</a:t>
            </a:r>
            <a:r>
              <a:rPr lang="en-US" dirty="0"/>
              <a:t>, </a:t>
            </a:r>
            <a:endParaRPr lang="en-US" sz="2400" b="1" dirty="0">
              <a:solidFill>
                <a:schemeClr val="bg1"/>
              </a:solidFill>
            </a:endParaRPr>
          </a:p>
        </p:txBody>
      </p:sp>
      <p:sp>
        <p:nvSpPr>
          <p:cNvPr id="10" name="Titre 1">
            <a:extLst>
              <a:ext uri="{FF2B5EF4-FFF2-40B4-BE49-F238E27FC236}">
                <a16:creationId xmlns:a16="http://schemas.microsoft.com/office/drawing/2014/main" id="{000237C8-CC5E-93E8-A1B1-D6BC68500862}"/>
              </a:ext>
            </a:extLst>
          </p:cNvPr>
          <p:cNvSpPr>
            <a:spLocks noGrp="1"/>
          </p:cNvSpPr>
          <p:nvPr>
            <p:ph type="title"/>
          </p:nvPr>
        </p:nvSpPr>
        <p:spPr>
          <a:xfrm>
            <a:off x="464977" y="230888"/>
            <a:ext cx="11291594" cy="395317"/>
          </a:xfrm>
        </p:spPr>
        <p:txBody>
          <a:bodyPr>
            <a:noAutofit/>
          </a:bodyPr>
          <a:lstStyle/>
          <a:p>
            <a:r>
              <a:rPr lang="en-US" sz="3200" b="1" i="1" u="sng" dirty="0" smtClean="0">
                <a:solidFill>
                  <a:srgbClr val="0070C0"/>
                </a:solidFill>
                <a:latin typeface="Arial Black" panose="020B0A04020102020204" pitchFamily="34" charset="0"/>
              </a:rPr>
              <a:t>Empower </a:t>
            </a:r>
            <a:endParaRPr lang="en-US" sz="3200" b="1" i="1" u="sng" dirty="0">
              <a:solidFill>
                <a:srgbClr val="0070C0"/>
              </a:solidFill>
              <a:latin typeface="Arial Black" panose="020B0A04020102020204" pitchFamily="34" charset="0"/>
            </a:endParaRPr>
          </a:p>
        </p:txBody>
      </p:sp>
      <p:grpSp>
        <p:nvGrpSpPr>
          <p:cNvPr id="7" name="Groupe 6"/>
          <p:cNvGrpSpPr/>
          <p:nvPr/>
        </p:nvGrpSpPr>
        <p:grpSpPr>
          <a:xfrm>
            <a:off x="177283" y="1492898"/>
            <a:ext cx="11676949" cy="3662282"/>
            <a:chOff x="149291" y="2015412"/>
            <a:chExt cx="11676949" cy="3662282"/>
          </a:xfrm>
        </p:grpSpPr>
        <p:pic>
          <p:nvPicPr>
            <p:cNvPr id="8" name="Image 7"/>
            <p:cNvPicPr>
              <a:picLocks noChangeAspect="1"/>
            </p:cNvPicPr>
            <p:nvPr/>
          </p:nvPicPr>
          <p:blipFill>
            <a:blip r:embed="rId3"/>
            <a:stretch>
              <a:fillRect/>
            </a:stretch>
          </p:blipFill>
          <p:spPr>
            <a:xfrm>
              <a:off x="149291" y="2015412"/>
              <a:ext cx="3676260" cy="3662282"/>
            </a:xfrm>
            <a:prstGeom prst="rect">
              <a:avLst/>
            </a:prstGeom>
          </p:spPr>
        </p:pic>
        <p:pic>
          <p:nvPicPr>
            <p:cNvPr id="9" name="Image 8"/>
            <p:cNvPicPr>
              <a:picLocks noChangeAspect="1"/>
            </p:cNvPicPr>
            <p:nvPr/>
          </p:nvPicPr>
          <p:blipFill>
            <a:blip r:embed="rId4"/>
            <a:stretch>
              <a:fillRect/>
            </a:stretch>
          </p:blipFill>
          <p:spPr>
            <a:xfrm>
              <a:off x="7831555" y="2015412"/>
              <a:ext cx="3994685" cy="3662282"/>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2852" y="2015412"/>
              <a:ext cx="3704254" cy="3662282"/>
            </a:xfrm>
            <a:prstGeom prst="rect">
              <a:avLst/>
            </a:prstGeom>
          </p:spPr>
        </p:pic>
      </p:grpSp>
    </p:spTree>
    <p:extLst>
      <p:ext uri="{BB962C8B-B14F-4D97-AF65-F5344CB8AC3E}">
        <p14:creationId xmlns:p14="http://schemas.microsoft.com/office/powerpoint/2010/main" val="10229498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p:nvPr/>
        </p:nvSpPr>
        <p:spPr>
          <a:xfrm>
            <a:off x="-1" y="-7489"/>
            <a:ext cx="4488025" cy="6865489"/>
          </a:xfrm>
          <a:prstGeom prst="rect">
            <a:avLst/>
          </a:prstGeom>
          <a:solidFill>
            <a:srgbClr val="C00000"/>
          </a:solidFill>
          <a:ln w="952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6" name="Google Shape;116;p16"/>
          <p:cNvSpPr/>
          <p:nvPr/>
        </p:nvSpPr>
        <p:spPr>
          <a:xfrm>
            <a:off x="167951" y="456735"/>
            <a:ext cx="4114799" cy="5552179"/>
          </a:xfrm>
          <a:prstGeom prst="rect">
            <a:avLst/>
          </a:prstGeom>
          <a:noFill/>
          <a:ln>
            <a:noFill/>
          </a:ln>
        </p:spPr>
        <p:txBody>
          <a:bodyPr spcFirstLastPara="1" wrap="square" lIns="91425" tIns="45700" rIns="91425" bIns="45700" anchor="ctr" anchorCtr="0">
            <a:noAutofit/>
          </a:bodyPr>
          <a:lstStyle/>
          <a:p>
            <a:pPr marL="342900" indent="-342900">
              <a:buClr>
                <a:srgbClr val="CD0202"/>
              </a:buClr>
              <a:buSzPts val="2000"/>
              <a:buFont typeface="Arial"/>
              <a:buChar char="•"/>
            </a:pPr>
            <a:r>
              <a:rPr lang="en-US" sz="3200" b="1" dirty="0" smtClean="0">
                <a:solidFill>
                  <a:schemeClr val="bg1"/>
                </a:solidFill>
              </a:rPr>
              <a:t>Outcomes </a:t>
            </a:r>
            <a:r>
              <a:rPr lang="en-US" sz="3200" b="1" dirty="0">
                <a:solidFill>
                  <a:schemeClr val="bg1"/>
                </a:solidFill>
              </a:rPr>
              <a:t>of advocacy activities</a:t>
            </a:r>
            <a:endParaRPr lang="fr-FR" sz="3200" b="1" dirty="0">
              <a:solidFill>
                <a:schemeClr val="bg1"/>
              </a:solidFill>
            </a:endParaRPr>
          </a:p>
        </p:txBody>
      </p:sp>
      <p:sp>
        <p:nvSpPr>
          <p:cNvPr id="117" name="Google Shape;117;p16"/>
          <p:cNvSpPr txBox="1"/>
          <p:nvPr/>
        </p:nvSpPr>
        <p:spPr>
          <a:xfrm>
            <a:off x="4655976" y="177282"/>
            <a:ext cx="7098628" cy="6555600"/>
          </a:xfrm>
          <a:prstGeom prst="rect">
            <a:avLst/>
          </a:prstGeom>
          <a:noFill/>
          <a:ln>
            <a:noFill/>
          </a:ln>
        </p:spPr>
        <p:txBody>
          <a:bodyPr spcFirstLastPara="1" wrap="square" lIns="91425" tIns="45700" rIns="91425" bIns="45700" anchor="ctr" anchorCtr="0">
            <a:normAutofit/>
          </a:bodyPr>
          <a:lstStyle/>
          <a:p>
            <a:pPr marL="285750" lvl="0" indent="-285750">
              <a:buFont typeface="Wingdings" panose="05000000000000000000" pitchFamily="2" charset="2"/>
              <a:buChar char="§"/>
            </a:pPr>
            <a:r>
              <a:rPr lang="en-US" sz="4000" b="1" dirty="0"/>
              <a:t>Linkages established between representatives and constituencies on various </a:t>
            </a:r>
            <a:r>
              <a:rPr lang="en-US" sz="4000" b="1" dirty="0" smtClean="0"/>
              <a:t>platforms</a:t>
            </a:r>
          </a:p>
          <a:p>
            <a:pPr marL="285750" lvl="0" indent="-285750">
              <a:buFont typeface="Wingdings" panose="05000000000000000000" pitchFamily="2" charset="2"/>
              <a:buChar char="§"/>
            </a:pPr>
            <a:endParaRPr lang="en-US" sz="4000" b="1" dirty="0" smtClean="0"/>
          </a:p>
          <a:p>
            <a:pPr marL="285750" lvl="0" indent="-285750">
              <a:buFont typeface="Wingdings" panose="05000000000000000000" pitchFamily="2" charset="2"/>
              <a:buChar char="§"/>
            </a:pPr>
            <a:r>
              <a:rPr lang="en-US" sz="4000" b="1" dirty="0" smtClean="0"/>
              <a:t>PPR </a:t>
            </a:r>
            <a:r>
              <a:rPr lang="en-US" sz="4000" b="1" dirty="0"/>
              <a:t>Platforms </a:t>
            </a:r>
            <a:r>
              <a:rPr lang="en-US" sz="4000" b="1" dirty="0" smtClean="0"/>
              <a:t>formed</a:t>
            </a:r>
          </a:p>
          <a:p>
            <a:pPr marL="285750" lvl="0" indent="-285750">
              <a:buFont typeface="Wingdings" panose="05000000000000000000" pitchFamily="2" charset="2"/>
              <a:buChar char="§"/>
            </a:pPr>
            <a:endParaRPr lang="en-US" sz="4000" b="1" dirty="0" smtClean="0"/>
          </a:p>
          <a:p>
            <a:pPr marL="285750" lvl="0" indent="-285750">
              <a:buFont typeface="Wingdings" panose="05000000000000000000" pitchFamily="2" charset="2"/>
              <a:buChar char="§"/>
            </a:pPr>
            <a:r>
              <a:rPr lang="en-US" sz="4000" b="1" dirty="0" smtClean="0"/>
              <a:t>The </a:t>
            </a:r>
            <a:r>
              <a:rPr lang="en-US" sz="4000" b="1" dirty="0"/>
              <a:t>3 years’ COPPER CE country engagement plan validated.</a:t>
            </a:r>
            <a:endParaRPr lang="fr-FR" sz="4000" b="1" dirty="0"/>
          </a:p>
        </p:txBody>
      </p:sp>
    </p:spTree>
    <p:extLst>
      <p:ext uri="{BB962C8B-B14F-4D97-AF65-F5344CB8AC3E}">
        <p14:creationId xmlns:p14="http://schemas.microsoft.com/office/powerpoint/2010/main" val="5943549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p:nvPr/>
        </p:nvSpPr>
        <p:spPr>
          <a:xfrm>
            <a:off x="-1" y="-7489"/>
            <a:ext cx="4488025" cy="6865489"/>
          </a:xfrm>
          <a:prstGeom prst="rect">
            <a:avLst/>
          </a:prstGeom>
          <a:solidFill>
            <a:srgbClr val="C00000"/>
          </a:solidFill>
          <a:ln w="952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6" name="Google Shape;116;p16"/>
          <p:cNvSpPr/>
          <p:nvPr/>
        </p:nvSpPr>
        <p:spPr>
          <a:xfrm>
            <a:off x="167951" y="456735"/>
            <a:ext cx="4114799" cy="5552179"/>
          </a:xfrm>
          <a:prstGeom prst="rect">
            <a:avLst/>
          </a:prstGeom>
          <a:noFill/>
          <a:ln>
            <a:noFill/>
          </a:ln>
        </p:spPr>
        <p:txBody>
          <a:bodyPr spcFirstLastPara="1" wrap="square" lIns="91425" tIns="45700" rIns="91425" bIns="45700" anchor="ctr" anchorCtr="0">
            <a:noAutofit/>
          </a:bodyPr>
          <a:lstStyle/>
          <a:p>
            <a:pPr marL="342900" indent="-342900">
              <a:buClr>
                <a:srgbClr val="CD0202"/>
              </a:buClr>
              <a:buSzPts val="2000"/>
              <a:buFont typeface="Arial"/>
              <a:buChar char="•"/>
            </a:pPr>
            <a:r>
              <a:rPr lang="en-US" sz="3200" b="1" dirty="0" smtClean="0">
                <a:solidFill>
                  <a:schemeClr val="bg1"/>
                </a:solidFill>
              </a:rPr>
              <a:t>Challenges</a:t>
            </a:r>
            <a:r>
              <a:rPr lang="en-US" sz="3200" dirty="0" smtClean="0"/>
              <a:t> </a:t>
            </a:r>
            <a:endParaRPr lang="fr-FR" sz="3200" b="1" dirty="0">
              <a:solidFill>
                <a:schemeClr val="bg1"/>
              </a:solidFill>
            </a:endParaRPr>
          </a:p>
        </p:txBody>
      </p:sp>
      <p:sp>
        <p:nvSpPr>
          <p:cNvPr id="117" name="Google Shape;117;p16"/>
          <p:cNvSpPr txBox="1"/>
          <p:nvPr/>
        </p:nvSpPr>
        <p:spPr>
          <a:xfrm>
            <a:off x="4655976" y="177282"/>
            <a:ext cx="7098628" cy="6555600"/>
          </a:xfrm>
          <a:prstGeom prst="rect">
            <a:avLst/>
          </a:prstGeom>
          <a:noFill/>
          <a:ln>
            <a:noFill/>
          </a:ln>
        </p:spPr>
        <p:txBody>
          <a:bodyPr spcFirstLastPara="1" wrap="square" lIns="91425" tIns="45700" rIns="91425" bIns="45700" anchor="ctr" anchorCtr="0">
            <a:normAutofit/>
          </a:bodyPr>
          <a:lstStyle/>
          <a:p>
            <a:pPr marL="342900" indent="-342900">
              <a:buFont typeface="Wingdings" panose="05000000000000000000" pitchFamily="2" charset="2"/>
              <a:buChar char="§"/>
            </a:pPr>
            <a:r>
              <a:rPr lang="en-US" sz="2400" b="1" dirty="0"/>
              <a:t>Access to information and a lack of accountability</a:t>
            </a:r>
            <a:r>
              <a:rPr lang="en-US" sz="2400" dirty="0"/>
              <a:t> on the part of public bodies responsible for implementing state policies. The priorities of IDPs are more oriented towards subsistence</a:t>
            </a:r>
            <a:r>
              <a:rPr lang="en-US" sz="2400" dirty="0" smtClean="0"/>
              <a:t>.</a:t>
            </a:r>
          </a:p>
          <a:p>
            <a:pPr marL="342900" indent="-342900">
              <a:buFont typeface="Wingdings" panose="05000000000000000000" pitchFamily="2" charset="2"/>
              <a:buChar char="§"/>
            </a:pPr>
            <a:endParaRPr lang="fr-FR" sz="2400" dirty="0"/>
          </a:p>
          <a:p>
            <a:pPr marL="342900" indent="-342900">
              <a:buFont typeface="Wingdings" panose="05000000000000000000" pitchFamily="2" charset="2"/>
              <a:buChar char="§"/>
            </a:pPr>
            <a:r>
              <a:rPr lang="en-US" sz="2400" b="1" dirty="0"/>
              <a:t>IDPs have limited participation</a:t>
            </a:r>
            <a:r>
              <a:rPr lang="en-US" sz="2400" dirty="0"/>
              <a:t> mainly due to discrimination, poverty, ignorance, lack of communication, and language barriers.</a:t>
            </a:r>
            <a:endParaRPr lang="fr-FR" sz="2400" dirty="0"/>
          </a:p>
          <a:p>
            <a:pPr marL="342900" indent="-342900">
              <a:buFont typeface="Wingdings" panose="05000000000000000000" pitchFamily="2" charset="2"/>
              <a:buChar char="§"/>
            </a:pPr>
            <a:endParaRPr lang="fr-FR" sz="2400" dirty="0"/>
          </a:p>
          <a:p>
            <a:pPr marL="342900" indent="-342900">
              <a:buFont typeface="Wingdings" panose="05000000000000000000" pitchFamily="2" charset="2"/>
              <a:buChar char="§"/>
            </a:pPr>
            <a:r>
              <a:rPr lang="en-US" sz="2400" b="1" dirty="0"/>
              <a:t>The limited participation of other partners</a:t>
            </a:r>
            <a:r>
              <a:rPr lang="en-US" sz="2400" dirty="0"/>
              <a:t> such as other ministerial departments in charge of social issues and finance. The participation of major United Nations agents was also a handicap in the process. </a:t>
            </a:r>
            <a:endParaRPr lang="fr-FR" sz="2400" dirty="0"/>
          </a:p>
        </p:txBody>
      </p:sp>
    </p:spTree>
    <p:extLst>
      <p:ext uri="{BB962C8B-B14F-4D97-AF65-F5344CB8AC3E}">
        <p14:creationId xmlns:p14="http://schemas.microsoft.com/office/powerpoint/2010/main" val="14086028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p:nvPr/>
        </p:nvSpPr>
        <p:spPr>
          <a:xfrm>
            <a:off x="-1" y="-7489"/>
            <a:ext cx="4488025" cy="6865489"/>
          </a:xfrm>
          <a:prstGeom prst="rect">
            <a:avLst/>
          </a:prstGeom>
          <a:solidFill>
            <a:srgbClr val="C00000"/>
          </a:solidFill>
          <a:ln w="952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6" name="Google Shape;116;p16"/>
          <p:cNvSpPr/>
          <p:nvPr/>
        </p:nvSpPr>
        <p:spPr>
          <a:xfrm>
            <a:off x="167951" y="456735"/>
            <a:ext cx="4114799" cy="5552179"/>
          </a:xfrm>
          <a:prstGeom prst="rect">
            <a:avLst/>
          </a:prstGeom>
          <a:noFill/>
          <a:ln>
            <a:noFill/>
          </a:ln>
        </p:spPr>
        <p:txBody>
          <a:bodyPr spcFirstLastPara="1" wrap="square" lIns="91425" tIns="45700" rIns="91425" bIns="45700" anchor="ctr" anchorCtr="0">
            <a:noAutofit/>
          </a:bodyPr>
          <a:lstStyle/>
          <a:p>
            <a:pPr marL="342900" indent="-342900">
              <a:buClr>
                <a:srgbClr val="CD0202"/>
              </a:buClr>
              <a:buSzPts val="2000"/>
              <a:buFont typeface="Arial"/>
              <a:buChar char="•"/>
            </a:pPr>
            <a:r>
              <a:rPr lang="en-US" sz="3200" b="1" dirty="0" smtClean="0">
                <a:solidFill>
                  <a:schemeClr val="bg1"/>
                </a:solidFill>
              </a:rPr>
              <a:t>Additional needs </a:t>
            </a:r>
            <a:endParaRPr lang="fr-FR" sz="3200" b="1" dirty="0">
              <a:solidFill>
                <a:schemeClr val="bg1"/>
              </a:solidFill>
            </a:endParaRPr>
          </a:p>
        </p:txBody>
      </p:sp>
      <p:sp>
        <p:nvSpPr>
          <p:cNvPr id="117" name="Google Shape;117;p16"/>
          <p:cNvSpPr txBox="1"/>
          <p:nvPr/>
        </p:nvSpPr>
        <p:spPr>
          <a:xfrm>
            <a:off x="4655976" y="177282"/>
            <a:ext cx="7098628" cy="6555600"/>
          </a:xfrm>
          <a:prstGeom prst="rect">
            <a:avLst/>
          </a:prstGeom>
          <a:noFill/>
          <a:ln>
            <a:noFill/>
          </a:ln>
        </p:spPr>
        <p:txBody>
          <a:bodyPr spcFirstLastPara="1" wrap="square" lIns="91425" tIns="45700" rIns="91425" bIns="45700" anchor="ctr" anchorCtr="0">
            <a:normAutofit/>
          </a:bodyPr>
          <a:lstStyle/>
          <a:p>
            <a:pPr marL="342900" indent="-342900">
              <a:buFont typeface="Wingdings" panose="05000000000000000000" pitchFamily="2" charset="2"/>
              <a:buChar char="§"/>
            </a:pPr>
            <a:r>
              <a:rPr lang="en-US" sz="2000" b="1" dirty="0" smtClean="0"/>
              <a:t>Rely </a:t>
            </a:r>
            <a:r>
              <a:rPr lang="en-US" sz="2000" b="1" dirty="0"/>
              <a:t>on existing associations </a:t>
            </a:r>
            <a:r>
              <a:rPr lang="en-US" sz="2000" dirty="0"/>
              <a:t>for the effective implementation of </a:t>
            </a:r>
            <a:r>
              <a:rPr lang="en-US" sz="2000" dirty="0" smtClean="0"/>
              <a:t>community interventions </a:t>
            </a:r>
            <a:r>
              <a:rPr lang="en-US" sz="2000" dirty="0"/>
              <a:t>aimed at IDPs. They have human resources and already know the </a:t>
            </a:r>
            <a:r>
              <a:rPr lang="en-US" sz="2000" dirty="0" err="1"/>
              <a:t>fied</a:t>
            </a:r>
            <a:r>
              <a:rPr lang="en-US" sz="2000" dirty="0" smtClean="0"/>
              <a:t>.</a:t>
            </a:r>
          </a:p>
          <a:p>
            <a:pPr marL="342900" indent="-342900">
              <a:buFont typeface="Wingdings" panose="05000000000000000000" pitchFamily="2" charset="2"/>
              <a:buChar char="§"/>
            </a:pPr>
            <a:endParaRPr lang="fr-FR" sz="2000" dirty="0"/>
          </a:p>
          <a:p>
            <a:pPr marL="342900" indent="-342900">
              <a:buFont typeface="Wingdings" panose="05000000000000000000" pitchFamily="2" charset="2"/>
              <a:buChar char="§"/>
            </a:pPr>
            <a:r>
              <a:rPr lang="en-US" sz="2000" dirty="0" smtClean="0"/>
              <a:t>As </a:t>
            </a:r>
            <a:r>
              <a:rPr lang="en-US" sz="2000" dirty="0"/>
              <a:t>a prelude to developing a communication plan accompanied by a media plan, it would be preferable to consider </a:t>
            </a:r>
            <a:r>
              <a:rPr lang="en-US" sz="2000" b="1" dirty="0"/>
              <a:t>carrying out a study/analysis of “IDPs friendly” actors and stakeholders </a:t>
            </a:r>
            <a:r>
              <a:rPr lang="en-US" sz="2000" dirty="0"/>
              <a:t>backed by a Knowledge, attitudes and practices study which will allow have key words, vehicle words from which awareness messages can be developed, tools reviewed or updated. </a:t>
            </a:r>
            <a:endParaRPr lang="en-US" sz="2000" dirty="0" smtClean="0"/>
          </a:p>
          <a:p>
            <a:pPr marL="342900" indent="-342900">
              <a:buFont typeface="Wingdings" panose="05000000000000000000" pitchFamily="2" charset="2"/>
              <a:buChar char="§"/>
            </a:pPr>
            <a:endParaRPr lang="fr-FR" sz="2000" dirty="0"/>
          </a:p>
          <a:p>
            <a:pPr marL="342900" indent="-342900">
              <a:buFont typeface="Wingdings" panose="05000000000000000000" pitchFamily="2" charset="2"/>
              <a:buChar char="§"/>
            </a:pPr>
            <a:r>
              <a:rPr lang="en-US" sz="2000" b="1" dirty="0" smtClean="0"/>
              <a:t>Strengthen </a:t>
            </a:r>
            <a:r>
              <a:rPr lang="en-US" sz="2000" b="1" dirty="0"/>
              <a:t>collaboration </a:t>
            </a:r>
            <a:r>
              <a:rPr lang="en-US" sz="2000" dirty="0"/>
              <a:t>between IDPs and other key stakeholders in networks</a:t>
            </a:r>
            <a:r>
              <a:rPr lang="en-US" sz="2000" dirty="0" smtClean="0"/>
              <a:t>, alliances </a:t>
            </a:r>
            <a:r>
              <a:rPr lang="en-US" sz="2000" dirty="0"/>
              <a:t>and coalitions on aspects of the fight against TB, COVID 19/PPR.</a:t>
            </a:r>
            <a:endParaRPr lang="fr-FR" sz="2000" dirty="0"/>
          </a:p>
        </p:txBody>
      </p:sp>
    </p:spTree>
    <p:extLst>
      <p:ext uri="{BB962C8B-B14F-4D97-AF65-F5344CB8AC3E}">
        <p14:creationId xmlns:p14="http://schemas.microsoft.com/office/powerpoint/2010/main" val="9504360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p:nvPr/>
        </p:nvSpPr>
        <p:spPr>
          <a:xfrm>
            <a:off x="-1" y="-7489"/>
            <a:ext cx="3778899" cy="6865489"/>
          </a:xfrm>
          <a:prstGeom prst="rect">
            <a:avLst/>
          </a:prstGeom>
          <a:solidFill>
            <a:srgbClr val="C00000"/>
          </a:solidFill>
          <a:ln w="952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6" name="Google Shape;116;p16"/>
          <p:cNvSpPr/>
          <p:nvPr/>
        </p:nvSpPr>
        <p:spPr>
          <a:xfrm>
            <a:off x="167952" y="456735"/>
            <a:ext cx="3442996" cy="5552179"/>
          </a:xfrm>
          <a:prstGeom prst="rect">
            <a:avLst/>
          </a:prstGeom>
          <a:noFill/>
          <a:ln>
            <a:noFill/>
          </a:ln>
        </p:spPr>
        <p:txBody>
          <a:bodyPr spcFirstLastPara="1" wrap="square" lIns="91425" tIns="45700" rIns="91425" bIns="45700" anchor="ctr" anchorCtr="0">
            <a:noAutofit/>
          </a:bodyPr>
          <a:lstStyle/>
          <a:p>
            <a:pPr>
              <a:buClr>
                <a:srgbClr val="CD0202"/>
              </a:buClr>
              <a:buSzPts val="2000"/>
            </a:pPr>
            <a:r>
              <a:rPr lang="en-US" sz="2800" b="1" dirty="0">
                <a:solidFill>
                  <a:schemeClr val="bg1"/>
                </a:solidFill>
              </a:rPr>
              <a:t>Recommendations</a:t>
            </a:r>
            <a:endParaRPr lang="fr-FR" sz="2800" b="1" dirty="0">
              <a:solidFill>
                <a:schemeClr val="bg1"/>
              </a:solidFill>
            </a:endParaRPr>
          </a:p>
        </p:txBody>
      </p:sp>
      <p:sp>
        <p:nvSpPr>
          <p:cNvPr id="117" name="Google Shape;117;p16"/>
          <p:cNvSpPr txBox="1"/>
          <p:nvPr/>
        </p:nvSpPr>
        <p:spPr>
          <a:xfrm>
            <a:off x="3946851" y="177282"/>
            <a:ext cx="7807753" cy="6555600"/>
          </a:xfrm>
          <a:prstGeom prst="rect">
            <a:avLst/>
          </a:prstGeom>
          <a:noFill/>
          <a:ln>
            <a:noFill/>
          </a:ln>
        </p:spPr>
        <p:txBody>
          <a:bodyPr spcFirstLastPara="1" wrap="square" lIns="91425" tIns="45700" rIns="91425" bIns="45700" anchor="ctr" anchorCtr="0">
            <a:normAutofit/>
          </a:bodyPr>
          <a:lstStyle/>
          <a:p>
            <a:r>
              <a:rPr lang="en-US" sz="1600" b="1" dirty="0"/>
              <a:t>Lead of the Ministry of Health</a:t>
            </a:r>
            <a:r>
              <a:rPr lang="en-US" sz="1600" dirty="0"/>
              <a:t>: At the start of the process, the project leader (FIS Cameroon) organized several meetings with the different directorates of the Ministry of Health and the national tuberculosis control program. This made it possible to strengthen the leadership of the Ministry of Public Health throughout the process. </a:t>
            </a:r>
            <a:r>
              <a:rPr lang="en-US" sz="1600" dirty="0" smtClean="0"/>
              <a:t> .</a:t>
            </a:r>
            <a:endParaRPr lang="fr-FR" sz="1600" dirty="0"/>
          </a:p>
          <a:p>
            <a:r>
              <a:rPr lang="en-US" sz="1600" dirty="0"/>
              <a:t> </a:t>
            </a:r>
            <a:endParaRPr lang="fr-FR" sz="1600" dirty="0"/>
          </a:p>
          <a:p>
            <a:r>
              <a:rPr lang="en-US" sz="1600" b="1" dirty="0"/>
              <a:t>Orientation for all the stakeholders:</a:t>
            </a:r>
            <a:r>
              <a:rPr lang="en-US" sz="1600" dirty="0"/>
              <a:t> at the end of the orientation meeting, (</a:t>
            </a:r>
            <a:r>
              <a:rPr lang="en-US" sz="1600" dirty="0" err="1"/>
              <a:t>i</a:t>
            </a:r>
            <a:r>
              <a:rPr lang="en-US" sz="1600" dirty="0"/>
              <a:t>) the main national stakeholders became aware of the project objectives and the road map for the evaluation of community engagement</a:t>
            </a:r>
            <a:r>
              <a:rPr lang="en-US" sz="1600" dirty="0" smtClean="0"/>
              <a:t>;</a:t>
            </a:r>
          </a:p>
          <a:p>
            <a:r>
              <a:rPr lang="en-US" sz="1600" b="1" dirty="0"/>
              <a:t> </a:t>
            </a:r>
            <a:endParaRPr lang="fr-FR" sz="1600" dirty="0"/>
          </a:p>
          <a:p>
            <a:r>
              <a:rPr lang="en-US" sz="1600" b="1" dirty="0"/>
              <a:t>Collaboration between stakeholders:</a:t>
            </a:r>
            <a:r>
              <a:rPr lang="en-US" sz="1600" dirty="0"/>
              <a:t> through meetings, WhatsApp groups, workshops and ongoing exchanges</a:t>
            </a:r>
            <a:r>
              <a:rPr lang="en-US" sz="1600" dirty="0" smtClean="0"/>
              <a:t>.</a:t>
            </a:r>
          </a:p>
          <a:p>
            <a:endParaRPr lang="en-US" sz="1600" dirty="0"/>
          </a:p>
          <a:p>
            <a:r>
              <a:rPr lang="en-US" sz="1600" b="1" dirty="0"/>
              <a:t>Identification of quality leaders:</a:t>
            </a:r>
            <a:r>
              <a:rPr lang="en-US" sz="1600" dirty="0"/>
              <a:t> This process made it possible to discuss with local municipalities to identify community leaders recognized by their own communities and local authorities. This allows us to have relevant contacts who can highlight the real problems of the community.</a:t>
            </a:r>
            <a:endParaRPr lang="fr-FR" sz="1600" dirty="0"/>
          </a:p>
          <a:p>
            <a:r>
              <a:rPr lang="en-US" sz="1600" dirty="0"/>
              <a:t> </a:t>
            </a:r>
            <a:endParaRPr lang="fr-FR" sz="1600" dirty="0"/>
          </a:p>
          <a:p>
            <a:r>
              <a:rPr lang="en-US" sz="1600" b="1" dirty="0"/>
              <a:t>Promotion of community leaders:</a:t>
            </a:r>
            <a:r>
              <a:rPr lang="en-US" sz="1600" dirty="0"/>
              <a:t> this process engaged community leaders in promotion activities such as (</a:t>
            </a:r>
            <a:r>
              <a:rPr lang="en-US" sz="1600" dirty="0" err="1"/>
              <a:t>i</a:t>
            </a:r>
            <a:r>
              <a:rPr lang="en-US" sz="1600" dirty="0"/>
              <a:t>) the production of a film, (ii) the support of several leaders for workshops and meetings in the capital. This has helped them to be even more active in their communities.</a:t>
            </a:r>
            <a:endParaRPr lang="fr-FR" sz="1600" dirty="0"/>
          </a:p>
          <a:p>
            <a:r>
              <a:rPr lang="en-US" sz="1600" dirty="0"/>
              <a:t> </a:t>
            </a:r>
            <a:endParaRPr lang="fr-FR" sz="1600" dirty="0"/>
          </a:p>
          <a:p>
            <a:r>
              <a:rPr lang="en-US" sz="1600" b="1" dirty="0"/>
              <a:t>Establishment of links at the local level between associations and international NGOs</a:t>
            </a:r>
            <a:r>
              <a:rPr lang="en-US" sz="1600" dirty="0"/>
              <a:t>. This made it possible to resolve some priority needs such as facilitating access to health care and providing nutritional support for certain cases.</a:t>
            </a:r>
            <a:endParaRPr lang="fr-FR" sz="1600" dirty="0"/>
          </a:p>
        </p:txBody>
      </p:sp>
    </p:spTree>
    <p:extLst>
      <p:ext uri="{BB962C8B-B14F-4D97-AF65-F5344CB8AC3E}">
        <p14:creationId xmlns:p14="http://schemas.microsoft.com/office/powerpoint/2010/main" val="30615785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Google Shape;675;p34"/>
          <p:cNvSpPr txBox="1">
            <a:spLocks/>
          </p:cNvSpPr>
          <p:nvPr/>
        </p:nvSpPr>
        <p:spPr>
          <a:xfrm>
            <a:off x="4032940" y="6157600"/>
            <a:ext cx="4126119" cy="7004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2400"/>
              <a:buFont typeface="Calibri"/>
              <a:buNone/>
            </a:pPr>
            <a:r>
              <a:rPr lang="fr-FR" sz="6600" b="1" dirty="0" smtClean="0">
                <a:solidFill>
                  <a:schemeClr val="bg1"/>
                </a:solidFill>
              </a:rPr>
              <a:t>THANKS</a:t>
            </a:r>
            <a:r>
              <a:rPr lang="fr-FR" dirty="0" smtClean="0"/>
              <a:t> </a:t>
            </a:r>
            <a:endParaRPr lang="fr-FR" dirty="0"/>
          </a:p>
        </p:txBody>
      </p:sp>
    </p:spTree>
    <p:extLst>
      <p:ext uri="{BB962C8B-B14F-4D97-AF65-F5344CB8AC3E}">
        <p14:creationId xmlns:p14="http://schemas.microsoft.com/office/powerpoint/2010/main" val="31812768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0237C8-CC5E-93E8-A1B1-D6BC68500862}"/>
              </a:ext>
            </a:extLst>
          </p:cNvPr>
          <p:cNvSpPr>
            <a:spLocks noGrp="1"/>
          </p:cNvSpPr>
          <p:nvPr>
            <p:ph type="title"/>
          </p:nvPr>
        </p:nvSpPr>
        <p:spPr>
          <a:xfrm>
            <a:off x="838201" y="365125"/>
            <a:ext cx="5251316" cy="1807305"/>
          </a:xfrm>
        </p:spPr>
        <p:txBody>
          <a:bodyPr>
            <a:normAutofit/>
          </a:bodyPr>
          <a:lstStyle/>
          <a:p>
            <a:r>
              <a:rPr lang="en-US" b="1" dirty="0">
                <a:latin typeface="+mn-lt"/>
              </a:rPr>
              <a:t>Background</a:t>
            </a:r>
            <a:endParaRPr lang="x-none" dirty="0">
              <a:latin typeface="+mn-lt"/>
            </a:endParaRPr>
          </a:p>
        </p:txBody>
      </p:sp>
      <p:sp>
        <p:nvSpPr>
          <p:cNvPr id="3" name="Espace réservé du contenu 2">
            <a:extLst>
              <a:ext uri="{FF2B5EF4-FFF2-40B4-BE49-F238E27FC236}">
                <a16:creationId xmlns:a16="http://schemas.microsoft.com/office/drawing/2014/main" id="{21E27035-6E5B-986B-7162-73B42BBE1C8E}"/>
              </a:ext>
            </a:extLst>
          </p:cNvPr>
          <p:cNvSpPr>
            <a:spLocks noGrp="1"/>
          </p:cNvSpPr>
          <p:nvPr>
            <p:ph idx="1"/>
          </p:nvPr>
        </p:nvSpPr>
        <p:spPr>
          <a:xfrm>
            <a:off x="4142792" y="1841134"/>
            <a:ext cx="4284820" cy="4394816"/>
          </a:xfrm>
        </p:spPr>
        <p:txBody>
          <a:bodyPr>
            <a:normAutofit/>
          </a:bodyPr>
          <a:lstStyle/>
          <a:p>
            <a:pPr marL="114300" indent="0">
              <a:buNone/>
            </a:pPr>
            <a:r>
              <a:rPr lang="en-US" sz="2000" b="1" dirty="0">
                <a:solidFill>
                  <a:srgbClr val="FF0000"/>
                </a:solidFill>
                <a:latin typeface="+mn-lt"/>
              </a:rPr>
              <a:t>Risks and vulnerabilities</a:t>
            </a:r>
          </a:p>
          <a:p>
            <a:pPr>
              <a:buFont typeface="Wingdings" panose="05000000000000000000" pitchFamily="2" charset="2"/>
              <a:buChar char="Ø"/>
            </a:pPr>
            <a:r>
              <a:rPr lang="en-GB" sz="2000" b="1" dirty="0">
                <a:solidFill>
                  <a:srgbClr val="0070C0"/>
                </a:solidFill>
                <a:latin typeface="+mn-lt"/>
              </a:rPr>
              <a:t>Discrimination and exclusion </a:t>
            </a:r>
          </a:p>
          <a:p>
            <a:pPr>
              <a:buFont typeface="Wingdings" panose="05000000000000000000" pitchFamily="2" charset="2"/>
              <a:buChar char="Ø"/>
            </a:pPr>
            <a:r>
              <a:rPr lang="en-GB" sz="2000" b="1" dirty="0">
                <a:solidFill>
                  <a:srgbClr val="0070C0"/>
                </a:solidFill>
                <a:latin typeface="+mn-lt"/>
              </a:rPr>
              <a:t>Stigma ;</a:t>
            </a:r>
          </a:p>
          <a:p>
            <a:pPr>
              <a:buFont typeface="Wingdings" panose="05000000000000000000" pitchFamily="2" charset="2"/>
              <a:buChar char="Ø"/>
            </a:pPr>
            <a:r>
              <a:rPr lang="en-GB" sz="2000" b="1" dirty="0">
                <a:solidFill>
                  <a:srgbClr val="0070C0"/>
                </a:solidFill>
                <a:latin typeface="+mn-lt"/>
              </a:rPr>
              <a:t>Poverty ;</a:t>
            </a:r>
          </a:p>
          <a:p>
            <a:pPr>
              <a:buFont typeface="Wingdings" panose="05000000000000000000" pitchFamily="2" charset="2"/>
              <a:buChar char="Ø"/>
            </a:pPr>
            <a:r>
              <a:rPr lang="en-GB" sz="2000" b="1" dirty="0">
                <a:solidFill>
                  <a:srgbClr val="0070C0"/>
                </a:solidFill>
                <a:latin typeface="+mn-lt"/>
              </a:rPr>
              <a:t>Limit access to basic health services ;</a:t>
            </a:r>
          </a:p>
          <a:p>
            <a:pPr>
              <a:buFont typeface="Wingdings" panose="05000000000000000000" pitchFamily="2" charset="2"/>
              <a:buChar char="Ø"/>
            </a:pPr>
            <a:r>
              <a:rPr lang="en-GB" sz="2000" b="1" dirty="0">
                <a:solidFill>
                  <a:srgbClr val="0070C0"/>
                </a:solidFill>
                <a:latin typeface="+mn-lt"/>
              </a:rPr>
              <a:t>Trauma and psychological distress ;</a:t>
            </a:r>
          </a:p>
          <a:p>
            <a:pPr>
              <a:buFont typeface="Wingdings" panose="05000000000000000000" pitchFamily="2" charset="2"/>
              <a:buChar char="Ø"/>
            </a:pPr>
            <a:r>
              <a:rPr lang="en-US" sz="2000" b="1" dirty="0">
                <a:solidFill>
                  <a:srgbClr val="0070C0"/>
                </a:solidFill>
                <a:latin typeface="+mn-lt"/>
              </a:rPr>
              <a:t>Ignorance ;</a:t>
            </a:r>
          </a:p>
          <a:p>
            <a:pPr>
              <a:buFont typeface="Wingdings" panose="05000000000000000000" pitchFamily="2" charset="2"/>
              <a:buChar char="Ø"/>
            </a:pPr>
            <a:r>
              <a:rPr lang="en-US" sz="2000" b="1" dirty="0">
                <a:solidFill>
                  <a:srgbClr val="0070C0"/>
                </a:solidFill>
                <a:latin typeface="+mn-lt"/>
              </a:rPr>
              <a:t>Lack of communication ;</a:t>
            </a:r>
          </a:p>
          <a:p>
            <a:pPr>
              <a:buFont typeface="Wingdings" panose="05000000000000000000" pitchFamily="2" charset="2"/>
              <a:buChar char="Ø"/>
            </a:pPr>
            <a:r>
              <a:rPr lang="en-US" sz="2000" b="1" dirty="0">
                <a:solidFill>
                  <a:srgbClr val="0070C0"/>
                </a:solidFill>
                <a:latin typeface="+mn-lt"/>
              </a:rPr>
              <a:t>Language </a:t>
            </a:r>
            <a:r>
              <a:rPr lang="en-US" sz="2000" b="1" dirty="0" smtClean="0">
                <a:solidFill>
                  <a:srgbClr val="0070C0"/>
                </a:solidFill>
                <a:latin typeface="+mn-lt"/>
              </a:rPr>
              <a:t>barriers;</a:t>
            </a:r>
            <a:endParaRPr lang="fr-FR" sz="2000" b="1" dirty="0">
              <a:solidFill>
                <a:srgbClr val="0070C0"/>
              </a:solidFill>
              <a:latin typeface="+mn-lt"/>
            </a:endParaRPr>
          </a:p>
        </p:txBody>
      </p:sp>
      <p:pic>
        <p:nvPicPr>
          <p:cNvPr id="5" name="Picture 4" descr="Puzzle blanc avec une pièce rouge">
            <a:extLst>
              <a:ext uri="{FF2B5EF4-FFF2-40B4-BE49-F238E27FC236}">
                <a16:creationId xmlns:a16="http://schemas.microsoft.com/office/drawing/2014/main" id="{F4D35D54-425F-496D-EC22-039E54935E36}"/>
              </a:ext>
            </a:extLst>
          </p:cNvPr>
          <p:cNvPicPr>
            <a:picLocks noChangeAspect="1"/>
          </p:cNvPicPr>
          <p:nvPr/>
        </p:nvPicPr>
        <p:blipFill rotWithShape="1">
          <a:blip r:embed="rId2"/>
          <a:srcRect l="26348" r="24744"/>
          <a:stretch/>
        </p:blipFill>
        <p:spPr>
          <a:xfrm>
            <a:off x="7856376" y="10"/>
            <a:ext cx="433562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Espace réservé du contenu 2">
            <a:extLst>
              <a:ext uri="{FF2B5EF4-FFF2-40B4-BE49-F238E27FC236}">
                <a16:creationId xmlns:a16="http://schemas.microsoft.com/office/drawing/2014/main" id="{21E27035-6E5B-986B-7162-73B42BBE1C8E}"/>
              </a:ext>
            </a:extLst>
          </p:cNvPr>
          <p:cNvSpPr txBox="1">
            <a:spLocks/>
          </p:cNvSpPr>
          <p:nvPr/>
        </p:nvSpPr>
        <p:spPr>
          <a:xfrm>
            <a:off x="101596" y="1841134"/>
            <a:ext cx="4163008" cy="4394816"/>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Font typeface="Arial"/>
              <a:buNone/>
            </a:pPr>
            <a:r>
              <a:rPr lang="en-US" sz="2000" b="1" dirty="0" smtClean="0">
                <a:latin typeface="+mn-lt"/>
              </a:rPr>
              <a:t>About IDPs</a:t>
            </a:r>
          </a:p>
          <a:p>
            <a:r>
              <a:rPr lang="en-US" sz="2000" dirty="0">
                <a:latin typeface="+mn-lt"/>
              </a:rPr>
              <a:t>The Anglophone Crisis in Cameroon is an armed conflict pitting the Cameroonian army against separatist groups in the two English-speaking regions of Cameroon - the North West and the South West (NOSO).</a:t>
            </a:r>
          </a:p>
          <a:p>
            <a:endParaRPr lang="en-US" sz="2000" dirty="0">
              <a:latin typeface="+mn-lt"/>
            </a:endParaRPr>
          </a:p>
          <a:p>
            <a:r>
              <a:rPr lang="en-US" sz="2000" dirty="0">
                <a:latin typeface="+mn-lt"/>
              </a:rPr>
              <a:t>Since 2017, the conflict has killed more than 6,000 people and forced </a:t>
            </a:r>
            <a:r>
              <a:rPr lang="en-US" sz="2000" b="1" dirty="0">
                <a:solidFill>
                  <a:srgbClr val="FF0000"/>
                </a:solidFill>
                <a:latin typeface="+mn-lt"/>
              </a:rPr>
              <a:t>more than a million people </a:t>
            </a:r>
            <a:r>
              <a:rPr lang="en-US" sz="2000" dirty="0">
                <a:latin typeface="+mn-lt"/>
              </a:rPr>
              <a:t>to flee. </a:t>
            </a:r>
            <a:r>
              <a:rPr lang="en-US" sz="2000" b="1" dirty="0">
                <a:latin typeface="+mn-lt"/>
              </a:rPr>
              <a:t>The crisis is ongoing</a:t>
            </a:r>
          </a:p>
        </p:txBody>
      </p:sp>
    </p:spTree>
    <p:extLst>
      <p:ext uri="{BB962C8B-B14F-4D97-AF65-F5344CB8AC3E}">
        <p14:creationId xmlns:p14="http://schemas.microsoft.com/office/powerpoint/2010/main" val="712668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4" name="Google Shape;124;p17"/>
          <p:cNvSpPr/>
          <p:nvPr/>
        </p:nvSpPr>
        <p:spPr>
          <a:xfrm>
            <a:off x="0" y="5066523"/>
            <a:ext cx="12192000" cy="1819469"/>
          </a:xfrm>
          <a:prstGeom prst="rect">
            <a:avLst/>
          </a:prstGeom>
          <a:solidFill>
            <a:srgbClr val="C00000"/>
          </a:solidFill>
          <a:ln w="952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285750" indent="-285750">
              <a:buFont typeface="Wingdings" panose="05000000000000000000" pitchFamily="2" charset="2"/>
              <a:buChar char="Ø"/>
            </a:pPr>
            <a:r>
              <a:rPr lang="en-US" sz="1600" b="1" dirty="0">
                <a:solidFill>
                  <a:schemeClr val="bg1"/>
                </a:solidFill>
              </a:rPr>
              <a:t>Only 14.2% were aware of the existence of </a:t>
            </a:r>
            <a:r>
              <a:rPr lang="en-US" sz="1600" b="1" dirty="0" err="1">
                <a:solidFill>
                  <a:schemeClr val="bg1"/>
                </a:solidFill>
              </a:rPr>
              <a:t>organisations</a:t>
            </a:r>
            <a:r>
              <a:rPr lang="en-US" sz="1600" b="1" dirty="0">
                <a:solidFill>
                  <a:schemeClr val="bg1"/>
                </a:solidFill>
              </a:rPr>
              <a:t> for IDPs;</a:t>
            </a:r>
          </a:p>
          <a:p>
            <a:pPr marL="285750" indent="-285750">
              <a:buFont typeface="Wingdings" panose="05000000000000000000" pitchFamily="2" charset="2"/>
              <a:buChar char="Ø"/>
            </a:pPr>
            <a:r>
              <a:rPr lang="en-US" sz="1600" b="1" dirty="0">
                <a:solidFill>
                  <a:schemeClr val="bg1"/>
                </a:solidFill>
              </a:rPr>
              <a:t>63.3% and 72.2% belonged to unregistered community groups and did not participate in the activities </a:t>
            </a:r>
            <a:r>
              <a:rPr lang="en-US" sz="1600" b="1" dirty="0" err="1">
                <a:solidFill>
                  <a:schemeClr val="bg1"/>
                </a:solidFill>
              </a:rPr>
              <a:t>organised</a:t>
            </a:r>
            <a:r>
              <a:rPr lang="en-US" sz="1600" b="1" dirty="0">
                <a:solidFill>
                  <a:schemeClr val="bg1"/>
                </a:solidFill>
              </a:rPr>
              <a:t> by the structure;</a:t>
            </a:r>
          </a:p>
          <a:p>
            <a:pPr marL="285750" indent="-285750">
              <a:buFont typeface="Wingdings" panose="05000000000000000000" pitchFamily="2" charset="2"/>
              <a:buChar char="Ø"/>
            </a:pPr>
            <a:r>
              <a:rPr lang="en-US" sz="1600" b="1" dirty="0">
                <a:solidFill>
                  <a:schemeClr val="bg1"/>
                </a:solidFill>
              </a:rPr>
              <a:t>93.54% did not know that the NTP existed;</a:t>
            </a:r>
          </a:p>
          <a:p>
            <a:pPr marL="285750" indent="-285750">
              <a:buFont typeface="Wingdings" panose="05000000000000000000" pitchFamily="2" charset="2"/>
              <a:buChar char="Ø"/>
            </a:pPr>
            <a:r>
              <a:rPr lang="en-US" sz="1600" b="1" dirty="0">
                <a:solidFill>
                  <a:schemeClr val="bg1"/>
                </a:solidFill>
              </a:rPr>
              <a:t>92.53% of IDPs stated that there was no consultation and/or feedback mechanism for the PPR;</a:t>
            </a:r>
          </a:p>
          <a:p>
            <a:pPr marL="285750" indent="-285750">
              <a:buFont typeface="Wingdings" panose="05000000000000000000" pitchFamily="2" charset="2"/>
              <a:buChar char="Ø"/>
            </a:pPr>
            <a:r>
              <a:rPr lang="en-US" sz="1600" b="1" dirty="0">
                <a:solidFill>
                  <a:schemeClr val="bg1"/>
                </a:solidFill>
              </a:rPr>
              <a:t>More than 50% of IDPs said that they had not been informed and had not been able to collaborate in PPR activities.</a:t>
            </a:r>
            <a:endParaRPr lang="en-US" sz="1600" b="1" dirty="0">
              <a:solidFill>
                <a:schemeClr val="bg1"/>
              </a:solidFill>
            </a:endParaRPr>
          </a:p>
        </p:txBody>
      </p:sp>
      <p:grpSp>
        <p:nvGrpSpPr>
          <p:cNvPr id="5" name="Groupe 4"/>
          <p:cNvGrpSpPr/>
          <p:nvPr/>
        </p:nvGrpSpPr>
        <p:grpSpPr>
          <a:xfrm>
            <a:off x="289674" y="836525"/>
            <a:ext cx="11155990" cy="4019678"/>
            <a:chOff x="345658" y="509954"/>
            <a:chExt cx="11155990" cy="4019678"/>
          </a:xfrm>
        </p:grpSpPr>
        <p:graphicFrame>
          <p:nvGraphicFramePr>
            <p:cNvPr id="6" name="Chart 9"/>
            <p:cNvGraphicFramePr/>
            <p:nvPr>
              <p:extLst>
                <p:ext uri="{D42A27DB-BD31-4B8C-83A1-F6EECF244321}">
                  <p14:modId xmlns:p14="http://schemas.microsoft.com/office/powerpoint/2010/main" val="2106736187"/>
                </p:ext>
              </p:extLst>
            </p:nvPr>
          </p:nvGraphicFramePr>
          <p:xfrm>
            <a:off x="352791" y="509954"/>
            <a:ext cx="5599600" cy="20873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10"/>
            <p:cNvGraphicFramePr/>
            <p:nvPr>
              <p:extLst>
                <p:ext uri="{D42A27DB-BD31-4B8C-83A1-F6EECF244321}">
                  <p14:modId xmlns:p14="http://schemas.microsoft.com/office/powerpoint/2010/main" val="2490966629"/>
                </p:ext>
              </p:extLst>
            </p:nvPr>
          </p:nvGraphicFramePr>
          <p:xfrm>
            <a:off x="345658" y="2673368"/>
            <a:ext cx="5599601" cy="18562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p:nvPr>
              <p:extLst>
                <p:ext uri="{D42A27DB-BD31-4B8C-83A1-F6EECF244321}">
                  <p14:modId xmlns:p14="http://schemas.microsoft.com/office/powerpoint/2010/main" val="1829421891"/>
                </p:ext>
              </p:extLst>
            </p:nvPr>
          </p:nvGraphicFramePr>
          <p:xfrm>
            <a:off x="6445705" y="509954"/>
            <a:ext cx="5055943" cy="201699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p:cNvGraphicFramePr/>
            <p:nvPr>
              <p:extLst>
                <p:ext uri="{D42A27DB-BD31-4B8C-83A1-F6EECF244321}">
                  <p14:modId xmlns:p14="http://schemas.microsoft.com/office/powerpoint/2010/main" val="2356328090"/>
                </p:ext>
              </p:extLst>
            </p:nvPr>
          </p:nvGraphicFramePr>
          <p:xfrm>
            <a:off x="6445704" y="2755192"/>
            <a:ext cx="5055943" cy="1774439"/>
          </p:xfrm>
          <a:graphic>
            <a:graphicData uri="http://schemas.openxmlformats.org/drawingml/2006/chart">
              <c:chart xmlns:c="http://schemas.openxmlformats.org/drawingml/2006/chart" xmlns:r="http://schemas.openxmlformats.org/officeDocument/2006/relationships" r:id="rId6"/>
            </a:graphicData>
          </a:graphic>
        </p:graphicFrame>
      </p:grpSp>
      <p:sp>
        <p:nvSpPr>
          <p:cNvPr id="10" name="Titre 1">
            <a:extLst>
              <a:ext uri="{FF2B5EF4-FFF2-40B4-BE49-F238E27FC236}">
                <a16:creationId xmlns:a16="http://schemas.microsoft.com/office/drawing/2014/main" id="{000237C8-CC5E-93E8-A1B1-D6BC68500862}"/>
              </a:ext>
            </a:extLst>
          </p:cNvPr>
          <p:cNvSpPr>
            <a:spLocks noGrp="1"/>
          </p:cNvSpPr>
          <p:nvPr>
            <p:ph type="title"/>
          </p:nvPr>
        </p:nvSpPr>
        <p:spPr>
          <a:xfrm>
            <a:off x="464977" y="230888"/>
            <a:ext cx="11291594" cy="395317"/>
          </a:xfrm>
        </p:spPr>
        <p:txBody>
          <a:bodyPr>
            <a:noAutofit/>
          </a:bodyPr>
          <a:lstStyle/>
          <a:p>
            <a:r>
              <a:rPr lang="en-US" sz="2800" b="1" dirty="0" smtClean="0"/>
              <a:t>Engagement </a:t>
            </a:r>
            <a:r>
              <a:rPr lang="en-US" sz="2800" b="1" dirty="0"/>
              <a:t>and capacity of LMPs to engage in TB and PPR at country-level</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titled"/>
          <p:cNvPicPr/>
          <p:nvPr/>
        </p:nvPicPr>
        <p:blipFill>
          <a:blip r:embed="rId2"/>
          <a:stretch>
            <a:fillRect/>
          </a:stretch>
        </p:blipFill>
        <p:spPr>
          <a:xfrm>
            <a:off x="502431" y="1962589"/>
            <a:ext cx="2969260" cy="2473960"/>
          </a:xfrm>
          <a:prstGeom prst="rect">
            <a:avLst/>
          </a:prstGeom>
        </p:spPr>
      </p:pic>
      <p:pic>
        <p:nvPicPr>
          <p:cNvPr id="3" name="Picture 3" descr="Untitled (1)"/>
          <p:cNvPicPr/>
          <p:nvPr/>
        </p:nvPicPr>
        <p:blipFill>
          <a:blip r:embed="rId3"/>
          <a:stretch>
            <a:fillRect/>
          </a:stretch>
        </p:blipFill>
        <p:spPr>
          <a:xfrm>
            <a:off x="4253095" y="1934015"/>
            <a:ext cx="3406775" cy="2406650"/>
          </a:xfrm>
          <a:prstGeom prst="rect">
            <a:avLst/>
          </a:prstGeom>
        </p:spPr>
      </p:pic>
      <p:pic>
        <p:nvPicPr>
          <p:cNvPr id="4" name="Picture 4" descr="Untitled (2)"/>
          <p:cNvPicPr/>
          <p:nvPr/>
        </p:nvPicPr>
        <p:blipFill>
          <a:blip r:embed="rId4"/>
          <a:stretch>
            <a:fillRect/>
          </a:stretch>
        </p:blipFill>
        <p:spPr>
          <a:xfrm>
            <a:off x="8125777" y="1934015"/>
            <a:ext cx="3484245" cy="2502535"/>
          </a:xfrm>
          <a:prstGeom prst="rect">
            <a:avLst/>
          </a:prstGeom>
        </p:spPr>
      </p:pic>
      <p:sp>
        <p:nvSpPr>
          <p:cNvPr id="5" name="Titre 1"/>
          <p:cNvSpPr txBox="1">
            <a:spLocks/>
          </p:cNvSpPr>
          <p:nvPr/>
        </p:nvSpPr>
        <p:spPr>
          <a:xfrm>
            <a:off x="839788" y="355600"/>
            <a:ext cx="10515600"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US" b="1" dirty="0"/>
              <a:t>Challenges and barriers to community engagement in covid-19 and PPR</a:t>
            </a:r>
            <a:endParaRPr lang="fr-FR" dirty="0"/>
          </a:p>
        </p:txBody>
      </p:sp>
      <p:sp>
        <p:nvSpPr>
          <p:cNvPr id="6" name="Titre 1"/>
          <p:cNvSpPr txBox="1">
            <a:spLocks/>
          </p:cNvSpPr>
          <p:nvPr/>
        </p:nvSpPr>
        <p:spPr>
          <a:xfrm>
            <a:off x="698793" y="4853353"/>
            <a:ext cx="3081899" cy="10023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u="sng" dirty="0"/>
              <a:t>Main difficulties faced by last mile populations in engaging with Covid-19/PPR platforms</a:t>
            </a:r>
            <a:endParaRPr lang="fr-FR" sz="1800" dirty="0"/>
          </a:p>
        </p:txBody>
      </p:sp>
      <p:sp>
        <p:nvSpPr>
          <p:cNvPr id="7" name="Titre 1"/>
          <p:cNvSpPr txBox="1">
            <a:spLocks/>
          </p:cNvSpPr>
          <p:nvPr/>
        </p:nvSpPr>
        <p:spPr>
          <a:xfrm>
            <a:off x="8528123" y="4853353"/>
            <a:ext cx="3438208" cy="10023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u="sng" dirty="0"/>
              <a:t>What do you see as the barriers to last-mile community engagement in Covid-19, pandemic preparedness and response in your country?</a:t>
            </a:r>
            <a:endParaRPr lang="fr-FR" sz="1800" dirty="0"/>
          </a:p>
        </p:txBody>
      </p:sp>
      <p:sp>
        <p:nvSpPr>
          <p:cNvPr id="8" name="Titre 1"/>
          <p:cNvSpPr txBox="1">
            <a:spLocks/>
          </p:cNvSpPr>
          <p:nvPr/>
        </p:nvSpPr>
        <p:spPr>
          <a:xfrm>
            <a:off x="4415532" y="4853353"/>
            <a:ext cx="3081899" cy="10023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u="sng" dirty="0"/>
              <a:t>How can the above-mentioned challenges be addressed to improve last mile engagement in COVID-19/PPR?</a:t>
            </a:r>
            <a:endParaRPr lang="fr-FR" sz="1800" dirty="0"/>
          </a:p>
        </p:txBody>
      </p:sp>
      <p:sp>
        <p:nvSpPr>
          <p:cNvPr id="9" name="Flèche vers le bas 8"/>
          <p:cNvSpPr/>
          <p:nvPr/>
        </p:nvSpPr>
        <p:spPr>
          <a:xfrm rot="10800000">
            <a:off x="1433146" y="4436550"/>
            <a:ext cx="1107831" cy="337673"/>
          </a:xfrm>
          <a:prstGeom prst="downArrow">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10" name="Flèche vers le bas 9"/>
          <p:cNvSpPr/>
          <p:nvPr/>
        </p:nvSpPr>
        <p:spPr>
          <a:xfrm rot="10800000">
            <a:off x="9445869" y="4436549"/>
            <a:ext cx="1107831" cy="337673"/>
          </a:xfrm>
          <a:prstGeom prst="downArrow">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11" name="Flèche vers le bas 10"/>
          <p:cNvSpPr/>
          <p:nvPr/>
        </p:nvSpPr>
        <p:spPr>
          <a:xfrm rot="10800000">
            <a:off x="5343000" y="4401381"/>
            <a:ext cx="1107831" cy="337673"/>
          </a:xfrm>
          <a:prstGeom prst="downArrow">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458428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p:nvPr/>
        </p:nvSpPr>
        <p:spPr>
          <a:xfrm>
            <a:off x="-1" y="-7489"/>
            <a:ext cx="4488025" cy="6865489"/>
          </a:xfrm>
          <a:prstGeom prst="rect">
            <a:avLst/>
          </a:prstGeom>
          <a:solidFill>
            <a:srgbClr val="C00000"/>
          </a:solidFill>
          <a:ln w="952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6" name="Google Shape;116;p16"/>
          <p:cNvSpPr/>
          <p:nvPr/>
        </p:nvSpPr>
        <p:spPr>
          <a:xfrm>
            <a:off x="167951" y="456735"/>
            <a:ext cx="4114799" cy="5552179"/>
          </a:xfrm>
          <a:prstGeom prst="rect">
            <a:avLst/>
          </a:prstGeom>
          <a:noFill/>
          <a:ln>
            <a:noFill/>
          </a:ln>
        </p:spPr>
        <p:txBody>
          <a:bodyPr spcFirstLastPara="1" wrap="square" lIns="91425" tIns="45700" rIns="91425" bIns="45700" anchor="ctr" anchorCtr="0">
            <a:noAutofit/>
          </a:bodyPr>
          <a:lstStyle/>
          <a:p>
            <a:pPr marL="342900" indent="-342900">
              <a:buClr>
                <a:srgbClr val="CD0202"/>
              </a:buClr>
              <a:buSzPts val="2000"/>
              <a:buFont typeface="Arial"/>
              <a:buChar char="•"/>
            </a:pPr>
            <a:r>
              <a:rPr lang="en-US" sz="3200" b="1" dirty="0">
                <a:solidFill>
                  <a:schemeClr val="bg1"/>
                </a:solidFill>
              </a:rPr>
              <a:t>Community Engagement Plan and </a:t>
            </a:r>
            <a:r>
              <a:rPr lang="en-US" sz="3200" b="1" dirty="0" smtClean="0">
                <a:solidFill>
                  <a:schemeClr val="bg1"/>
                </a:solidFill>
              </a:rPr>
              <a:t>interventions</a:t>
            </a:r>
          </a:p>
          <a:p>
            <a:pPr marL="342900" indent="-342900">
              <a:buClr>
                <a:srgbClr val="CD0202"/>
              </a:buClr>
              <a:buSzPts val="2000"/>
              <a:buFont typeface="Arial"/>
              <a:buChar char="•"/>
            </a:pPr>
            <a:endParaRPr lang="en-US" sz="3200" b="1" dirty="0">
              <a:solidFill>
                <a:schemeClr val="bg1"/>
              </a:solidFill>
            </a:endParaRPr>
          </a:p>
          <a:p>
            <a:pPr marL="342900" indent="-342900">
              <a:buClr>
                <a:srgbClr val="CD0202"/>
              </a:buClr>
              <a:buSzPts val="2000"/>
              <a:buFont typeface="Arial"/>
              <a:buChar char="•"/>
            </a:pPr>
            <a:r>
              <a:rPr lang="en-US" sz="3200" b="1" i="1" dirty="0">
                <a:solidFill>
                  <a:schemeClr val="bg1"/>
                </a:solidFill>
              </a:rPr>
              <a:t>Key </a:t>
            </a:r>
            <a:r>
              <a:rPr lang="en-US" sz="3200" b="1" i="1" dirty="0" smtClean="0">
                <a:solidFill>
                  <a:schemeClr val="bg1"/>
                </a:solidFill>
              </a:rPr>
              <a:t>advocacy </a:t>
            </a:r>
            <a:r>
              <a:rPr lang="en-US" sz="3200" b="1" i="1" dirty="0">
                <a:solidFill>
                  <a:schemeClr val="bg1"/>
                </a:solidFill>
              </a:rPr>
              <a:t>activities conducted</a:t>
            </a:r>
          </a:p>
          <a:p>
            <a:pPr marL="342900" indent="-342900">
              <a:buClr>
                <a:srgbClr val="CD0202"/>
              </a:buClr>
              <a:buSzPts val="2000"/>
              <a:buFont typeface="Arial"/>
              <a:buChar char="•"/>
            </a:pPr>
            <a:endParaRPr lang="fr-FR" sz="3200" dirty="0">
              <a:solidFill>
                <a:schemeClr val="bg1"/>
              </a:solidFill>
            </a:endParaRPr>
          </a:p>
        </p:txBody>
      </p:sp>
      <p:sp>
        <p:nvSpPr>
          <p:cNvPr id="117" name="Google Shape;117;p16"/>
          <p:cNvSpPr txBox="1"/>
          <p:nvPr/>
        </p:nvSpPr>
        <p:spPr>
          <a:xfrm>
            <a:off x="4655976" y="3265714"/>
            <a:ext cx="7098628" cy="3467167"/>
          </a:xfrm>
          <a:prstGeom prst="rect">
            <a:avLst/>
          </a:prstGeom>
          <a:noFill/>
          <a:ln>
            <a:noFill/>
          </a:ln>
        </p:spPr>
        <p:txBody>
          <a:bodyPr spcFirstLastPara="1" wrap="square" lIns="91425" tIns="45700" rIns="91425" bIns="45700" anchor="ctr" anchorCtr="0">
            <a:normAutofit/>
          </a:bodyPr>
          <a:lstStyle/>
          <a:p>
            <a:pPr marL="571500" lvl="0" indent="-571500">
              <a:buClr>
                <a:srgbClr val="CD0202"/>
              </a:buClr>
              <a:buSzPts val="3600"/>
              <a:buFont typeface="Wingdings" panose="05000000000000000000" pitchFamily="2" charset="2"/>
              <a:buChar char="Ø"/>
            </a:pPr>
            <a:r>
              <a:rPr lang="en-US" sz="3600" b="1" dirty="0" smtClean="0">
                <a:solidFill>
                  <a:schemeClr val="tx1"/>
                </a:solidFill>
                <a:latin typeface="+mn-lt"/>
                <a:ea typeface="Calibri"/>
                <a:cs typeface="Calibri"/>
                <a:sym typeface="Calibri"/>
              </a:rPr>
              <a:t>Multi-stakeholders meetings</a:t>
            </a:r>
          </a:p>
          <a:p>
            <a:pPr marL="571500" lvl="0" indent="-571500">
              <a:buClr>
                <a:srgbClr val="CD0202"/>
              </a:buClr>
              <a:buSzPts val="3600"/>
              <a:buFont typeface="Wingdings" panose="05000000000000000000" pitchFamily="2" charset="2"/>
              <a:buChar char="Ø"/>
            </a:pPr>
            <a:r>
              <a:rPr lang="en-US" sz="3600" b="1" dirty="0" smtClean="0">
                <a:solidFill>
                  <a:schemeClr val="tx1"/>
                </a:solidFill>
                <a:latin typeface="+mn-lt"/>
                <a:ea typeface="Calibri"/>
                <a:cs typeface="Calibri"/>
                <a:sym typeface="Calibri"/>
              </a:rPr>
              <a:t>Film production</a:t>
            </a:r>
          </a:p>
          <a:p>
            <a:pPr marL="571500" lvl="0" indent="-571500">
              <a:buClr>
                <a:srgbClr val="CD0202"/>
              </a:buClr>
              <a:buSzPts val="3600"/>
              <a:buFont typeface="Wingdings" panose="05000000000000000000" pitchFamily="2" charset="2"/>
              <a:buChar char="Ø"/>
            </a:pPr>
            <a:r>
              <a:rPr lang="en-US" sz="3600" b="1" dirty="0" err="1" smtClean="0">
                <a:solidFill>
                  <a:schemeClr val="tx1"/>
                </a:solidFill>
                <a:latin typeface="+mn-lt"/>
                <a:ea typeface="Calibri"/>
                <a:cs typeface="Calibri"/>
                <a:sym typeface="Calibri"/>
              </a:rPr>
              <a:t>OneImpact</a:t>
            </a:r>
            <a:r>
              <a:rPr lang="en-US" sz="3600" b="1" dirty="0" smtClean="0">
                <a:solidFill>
                  <a:schemeClr val="tx1"/>
                </a:solidFill>
                <a:latin typeface="+mn-lt"/>
                <a:ea typeface="Calibri"/>
                <a:cs typeface="Calibri"/>
                <a:sym typeface="Calibri"/>
              </a:rPr>
              <a:t>  reach</a:t>
            </a:r>
          </a:p>
          <a:p>
            <a:pPr marL="571500" lvl="0" indent="-571500">
              <a:buClr>
                <a:srgbClr val="CD0202"/>
              </a:buClr>
              <a:buSzPts val="3600"/>
              <a:buFont typeface="Wingdings" panose="05000000000000000000" pitchFamily="2" charset="2"/>
              <a:buChar char="Ø"/>
            </a:pPr>
            <a:r>
              <a:rPr lang="en-US" sz="3600" b="1" dirty="0" smtClean="0">
                <a:solidFill>
                  <a:schemeClr val="tx1"/>
                </a:solidFill>
                <a:latin typeface="+mn-lt"/>
                <a:ea typeface="Calibri"/>
                <a:cs typeface="Calibri"/>
                <a:sym typeface="Calibri"/>
              </a:rPr>
              <a:t>Advocacy workshop for PPR</a:t>
            </a:r>
          </a:p>
          <a:p>
            <a:pPr marL="571500" lvl="0" indent="-571500">
              <a:buClr>
                <a:srgbClr val="CD0202"/>
              </a:buClr>
              <a:buSzPts val="3600"/>
              <a:buFont typeface="Wingdings" panose="05000000000000000000" pitchFamily="2" charset="2"/>
              <a:buChar char="Ø"/>
            </a:pPr>
            <a:r>
              <a:rPr lang="en-US" sz="3600" b="1" dirty="0" smtClean="0">
                <a:solidFill>
                  <a:schemeClr val="tx1"/>
                </a:solidFill>
                <a:latin typeface="+mn-lt"/>
                <a:ea typeface="Calibri"/>
                <a:cs typeface="Calibri"/>
                <a:sym typeface="Calibri"/>
              </a:rPr>
              <a:t>Trainings</a:t>
            </a:r>
            <a:endParaRPr lang="en-US" sz="3600" b="1" dirty="0">
              <a:solidFill>
                <a:schemeClr val="tx1"/>
              </a:solidFill>
              <a:latin typeface="+mn-lt"/>
              <a:ea typeface="Calibri"/>
              <a:cs typeface="Calibri"/>
              <a:sym typeface="Calibri"/>
            </a:endParaRPr>
          </a:p>
        </p:txBody>
      </p:sp>
      <p:pic>
        <p:nvPicPr>
          <p:cNvPr id="6" name="Google Shape;180;p10"/>
          <p:cNvPicPr preferRelativeResize="0"/>
          <p:nvPr/>
        </p:nvPicPr>
        <p:blipFill rotWithShape="1">
          <a:blip r:embed="rId3">
            <a:alphaModFix/>
          </a:blip>
          <a:srcRect l="35824" t="54110" r="24344" b="9901"/>
          <a:stretch/>
        </p:blipFill>
        <p:spPr>
          <a:xfrm>
            <a:off x="4879910" y="81789"/>
            <a:ext cx="7042646" cy="3454514"/>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4" name="Google Shape;124;p17"/>
          <p:cNvSpPr/>
          <p:nvPr/>
        </p:nvSpPr>
        <p:spPr>
          <a:xfrm>
            <a:off x="0" y="5579706"/>
            <a:ext cx="12192000" cy="1306286"/>
          </a:xfrm>
          <a:prstGeom prst="rect">
            <a:avLst/>
          </a:prstGeom>
          <a:solidFill>
            <a:srgbClr val="C00000"/>
          </a:solidFill>
          <a:ln w="952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r>
              <a:rPr lang="en-US" sz="1600" b="1" dirty="0" smtClean="0">
                <a:solidFill>
                  <a:schemeClr val="bg1"/>
                </a:solidFill>
              </a:rPr>
              <a:t> </a:t>
            </a:r>
            <a:endParaRPr lang="en-US" sz="1600" b="1" dirty="0">
              <a:solidFill>
                <a:schemeClr val="bg1"/>
              </a:solidFill>
            </a:endParaRPr>
          </a:p>
          <a:p>
            <a:pPr algn="ctr"/>
            <a:r>
              <a:rPr lang="en-US" sz="2400" b="1" dirty="0" smtClean="0">
                <a:solidFill>
                  <a:schemeClr val="bg1"/>
                </a:solidFill>
              </a:rPr>
              <a:t>Meetings to mobilize </a:t>
            </a:r>
            <a:r>
              <a:rPr lang="en-US" sz="2400" b="1" dirty="0">
                <a:solidFill>
                  <a:schemeClr val="bg1"/>
                </a:solidFill>
              </a:rPr>
              <a:t>stakeholders for </a:t>
            </a:r>
            <a:r>
              <a:rPr lang="en-US" sz="2400" b="1" dirty="0" err="1">
                <a:solidFill>
                  <a:schemeClr val="bg1"/>
                </a:solidFill>
              </a:rPr>
              <a:t>Multisectoral</a:t>
            </a:r>
            <a:r>
              <a:rPr lang="en-US" sz="2400" b="1" dirty="0">
                <a:solidFill>
                  <a:schemeClr val="bg1"/>
                </a:solidFill>
              </a:rPr>
              <a:t> </a:t>
            </a:r>
            <a:r>
              <a:rPr lang="en-US" sz="2400" b="1" dirty="0" err="1">
                <a:solidFill>
                  <a:schemeClr val="bg1"/>
                </a:solidFill>
              </a:rPr>
              <a:t>Covid</a:t>
            </a:r>
            <a:r>
              <a:rPr lang="en-US" sz="2400" b="1" dirty="0">
                <a:solidFill>
                  <a:schemeClr val="bg1"/>
                </a:solidFill>
              </a:rPr>
              <a:t> 19/ PPR </a:t>
            </a:r>
            <a:r>
              <a:rPr lang="en-US" sz="2400" b="1" dirty="0" smtClean="0">
                <a:solidFill>
                  <a:schemeClr val="bg1"/>
                </a:solidFill>
              </a:rPr>
              <a:t>Platforms including IDPs groups</a:t>
            </a:r>
          </a:p>
          <a:p>
            <a:pPr algn="ctr"/>
            <a:endParaRPr lang="en-US" sz="2400" b="1" dirty="0">
              <a:solidFill>
                <a:schemeClr val="bg1"/>
              </a:solidFill>
            </a:endParaRPr>
          </a:p>
        </p:txBody>
      </p:sp>
      <p:sp>
        <p:nvSpPr>
          <p:cNvPr id="10" name="Titre 1">
            <a:extLst>
              <a:ext uri="{FF2B5EF4-FFF2-40B4-BE49-F238E27FC236}">
                <a16:creationId xmlns:a16="http://schemas.microsoft.com/office/drawing/2014/main" id="{000237C8-CC5E-93E8-A1B1-D6BC68500862}"/>
              </a:ext>
            </a:extLst>
          </p:cNvPr>
          <p:cNvSpPr>
            <a:spLocks noGrp="1"/>
          </p:cNvSpPr>
          <p:nvPr>
            <p:ph type="title"/>
          </p:nvPr>
        </p:nvSpPr>
        <p:spPr>
          <a:xfrm>
            <a:off x="464977" y="230888"/>
            <a:ext cx="11291594" cy="395317"/>
          </a:xfrm>
        </p:spPr>
        <p:txBody>
          <a:bodyPr>
            <a:noAutofit/>
          </a:bodyPr>
          <a:lstStyle/>
          <a:p>
            <a:r>
              <a:rPr lang="en-US" sz="3200" b="1" i="1" u="sng" dirty="0" smtClean="0">
                <a:solidFill>
                  <a:srgbClr val="0070C0"/>
                </a:solidFill>
                <a:latin typeface="Arial Black" panose="020B0A04020102020204" pitchFamily="34" charset="0"/>
              </a:rPr>
              <a:t>Inform</a:t>
            </a:r>
            <a:endParaRPr lang="en-US" sz="3200" b="1" i="1" u="sng" dirty="0">
              <a:solidFill>
                <a:srgbClr val="0070C0"/>
              </a:solidFill>
              <a:latin typeface="Arial Black" panose="020B0A04020102020204" pitchFamily="34" charset="0"/>
            </a:endParaRPr>
          </a:p>
        </p:txBody>
      </p:sp>
      <p:grpSp>
        <p:nvGrpSpPr>
          <p:cNvPr id="11" name="Groupe 10"/>
          <p:cNvGrpSpPr/>
          <p:nvPr/>
        </p:nvGrpSpPr>
        <p:grpSpPr>
          <a:xfrm>
            <a:off x="365760" y="1418253"/>
            <a:ext cx="11475720" cy="3638939"/>
            <a:chOff x="365760" y="1868645"/>
            <a:chExt cx="11475720" cy="3645537"/>
          </a:xfrm>
        </p:grpSpPr>
        <p:pic>
          <p:nvPicPr>
            <p:cNvPr id="12" name="Image 11"/>
            <p:cNvPicPr>
              <a:picLocks noChangeAspect="1"/>
            </p:cNvPicPr>
            <p:nvPr/>
          </p:nvPicPr>
          <p:blipFill>
            <a:blip r:embed="rId3"/>
            <a:stretch>
              <a:fillRect/>
            </a:stretch>
          </p:blipFill>
          <p:spPr>
            <a:xfrm>
              <a:off x="365760" y="1868645"/>
              <a:ext cx="3657002" cy="3645537"/>
            </a:xfrm>
            <a:prstGeom prst="rect">
              <a:avLst/>
            </a:prstGeom>
          </p:spPr>
        </p:pic>
        <p:pic>
          <p:nvPicPr>
            <p:cNvPr id="13" name="Image 12"/>
            <p:cNvPicPr>
              <a:picLocks noChangeAspect="1"/>
            </p:cNvPicPr>
            <p:nvPr/>
          </p:nvPicPr>
          <p:blipFill>
            <a:blip r:embed="rId4"/>
            <a:stretch>
              <a:fillRect/>
            </a:stretch>
          </p:blipFill>
          <p:spPr>
            <a:xfrm>
              <a:off x="4373283" y="1868646"/>
              <a:ext cx="3534372" cy="3645535"/>
            </a:xfrm>
            <a:prstGeom prst="rect">
              <a:avLst/>
            </a:prstGeom>
          </p:spPr>
        </p:pic>
        <p:pic>
          <p:nvPicPr>
            <p:cNvPr id="14" name="Image 13"/>
            <p:cNvPicPr>
              <a:picLocks noChangeAspect="1"/>
            </p:cNvPicPr>
            <p:nvPr/>
          </p:nvPicPr>
          <p:blipFill>
            <a:blip r:embed="rId5"/>
            <a:stretch>
              <a:fillRect/>
            </a:stretch>
          </p:blipFill>
          <p:spPr>
            <a:xfrm>
              <a:off x="8258175" y="1868645"/>
              <a:ext cx="3583305" cy="3645537"/>
            </a:xfrm>
            <a:prstGeom prst="rect">
              <a:avLst/>
            </a:prstGeom>
          </p:spPr>
        </p:pic>
      </p:grpSp>
    </p:spTree>
    <p:extLst>
      <p:ext uri="{BB962C8B-B14F-4D97-AF65-F5344CB8AC3E}">
        <p14:creationId xmlns:p14="http://schemas.microsoft.com/office/powerpoint/2010/main" val="37640311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4" name="Google Shape;124;p17"/>
          <p:cNvSpPr/>
          <p:nvPr/>
        </p:nvSpPr>
        <p:spPr>
          <a:xfrm>
            <a:off x="0" y="5327780"/>
            <a:ext cx="12192000" cy="1576873"/>
          </a:xfrm>
          <a:prstGeom prst="rect">
            <a:avLst/>
          </a:prstGeom>
          <a:solidFill>
            <a:srgbClr val="C00000"/>
          </a:solidFill>
          <a:ln w="952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algn="ctr"/>
            <a:r>
              <a:rPr lang="en-US" sz="2400" b="1" dirty="0" smtClean="0">
                <a:solidFill>
                  <a:schemeClr val="bg1"/>
                </a:solidFill>
              </a:rPr>
              <a:t>Production of 16 </a:t>
            </a:r>
            <a:r>
              <a:rPr lang="en-US" sz="2400" b="1" dirty="0">
                <a:solidFill>
                  <a:schemeClr val="bg1"/>
                </a:solidFill>
              </a:rPr>
              <a:t>minutes documentary highlighting </a:t>
            </a:r>
            <a:r>
              <a:rPr lang="en-US" sz="2400" b="1" dirty="0" smtClean="0">
                <a:solidFill>
                  <a:schemeClr val="bg1"/>
                </a:solidFill>
              </a:rPr>
              <a:t>DPs keys needs such as social infrastructure, stigma, access </a:t>
            </a:r>
            <a:r>
              <a:rPr lang="en-US" sz="2400" b="1" dirty="0">
                <a:solidFill>
                  <a:schemeClr val="bg1"/>
                </a:solidFill>
              </a:rPr>
              <a:t>to health </a:t>
            </a:r>
            <a:r>
              <a:rPr lang="en-US" sz="2400" b="1" dirty="0" smtClean="0">
                <a:solidFill>
                  <a:schemeClr val="bg1"/>
                </a:solidFill>
              </a:rPr>
              <a:t>services and support services</a:t>
            </a:r>
          </a:p>
          <a:p>
            <a:pPr algn="ctr"/>
            <a:r>
              <a:rPr lang="en-US" sz="2400" b="1" dirty="0">
                <a:solidFill>
                  <a:schemeClr val="bg1"/>
                </a:solidFill>
                <a:hlinkClick r:id="rId3"/>
              </a:rPr>
              <a:t>https://</a:t>
            </a:r>
            <a:r>
              <a:rPr lang="en-US" sz="2400" b="1" dirty="0" smtClean="0">
                <a:solidFill>
                  <a:schemeClr val="bg1"/>
                </a:solidFill>
                <a:hlinkClick r:id="rId3"/>
              </a:rPr>
              <a:t>www.youtube.com/watch?v=A6hJgppIjhw</a:t>
            </a:r>
            <a:endParaRPr lang="en-US" sz="2400" b="1" dirty="0" smtClean="0">
              <a:solidFill>
                <a:schemeClr val="bg1"/>
              </a:solidFill>
            </a:endParaRPr>
          </a:p>
          <a:p>
            <a:pPr algn="ctr"/>
            <a:endParaRPr lang="en-US" sz="2400" b="1" dirty="0">
              <a:solidFill>
                <a:schemeClr val="bg1"/>
              </a:solidFill>
            </a:endParaRPr>
          </a:p>
        </p:txBody>
      </p:sp>
      <p:sp>
        <p:nvSpPr>
          <p:cNvPr id="10" name="Titre 1">
            <a:extLst>
              <a:ext uri="{FF2B5EF4-FFF2-40B4-BE49-F238E27FC236}">
                <a16:creationId xmlns:a16="http://schemas.microsoft.com/office/drawing/2014/main" id="{000237C8-CC5E-93E8-A1B1-D6BC68500862}"/>
              </a:ext>
            </a:extLst>
          </p:cNvPr>
          <p:cNvSpPr>
            <a:spLocks noGrp="1"/>
          </p:cNvSpPr>
          <p:nvPr>
            <p:ph type="title"/>
          </p:nvPr>
        </p:nvSpPr>
        <p:spPr>
          <a:xfrm>
            <a:off x="464977" y="230888"/>
            <a:ext cx="11291594" cy="395317"/>
          </a:xfrm>
        </p:spPr>
        <p:txBody>
          <a:bodyPr>
            <a:noAutofit/>
          </a:bodyPr>
          <a:lstStyle/>
          <a:p>
            <a:r>
              <a:rPr lang="en-US" sz="3200" b="1" i="1" u="sng" dirty="0" smtClean="0">
                <a:solidFill>
                  <a:srgbClr val="0070C0"/>
                </a:solidFill>
                <a:latin typeface="Arial Black" panose="020B0A04020102020204" pitchFamily="34" charset="0"/>
              </a:rPr>
              <a:t>Consult</a:t>
            </a:r>
            <a:endParaRPr lang="en-US" sz="3200" b="1" i="1" u="sng" dirty="0">
              <a:solidFill>
                <a:srgbClr val="0070C0"/>
              </a:solidFill>
              <a:latin typeface="Arial Black" panose="020B0A04020102020204" pitchFamily="34" charset="0"/>
            </a:endParaRPr>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739" y="1026631"/>
            <a:ext cx="3813110" cy="4152649"/>
          </a:xfrm>
          <a:prstGeom prst="rect">
            <a:avLst/>
          </a:prstGeom>
        </p:spPr>
      </p:pic>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1473" y="1026630"/>
            <a:ext cx="3862874" cy="4152650"/>
          </a:xfrm>
          <a:prstGeom prst="rect">
            <a:avLst/>
          </a:prstGeom>
        </p:spPr>
      </p:pic>
      <p:pic>
        <p:nvPicPr>
          <p:cNvPr id="4" name="Imag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98971" y="1026630"/>
            <a:ext cx="3837992" cy="4152650"/>
          </a:xfrm>
          <a:prstGeom prst="rect">
            <a:avLst/>
          </a:prstGeom>
        </p:spPr>
      </p:pic>
    </p:spTree>
    <p:extLst>
      <p:ext uri="{BB962C8B-B14F-4D97-AF65-F5344CB8AC3E}">
        <p14:creationId xmlns:p14="http://schemas.microsoft.com/office/powerpoint/2010/main" val="27921373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4" name="Google Shape;124;p17"/>
          <p:cNvSpPr/>
          <p:nvPr/>
        </p:nvSpPr>
        <p:spPr>
          <a:xfrm>
            <a:off x="0" y="5579706"/>
            <a:ext cx="12192000" cy="1306286"/>
          </a:xfrm>
          <a:prstGeom prst="rect">
            <a:avLst/>
          </a:prstGeom>
          <a:solidFill>
            <a:srgbClr val="C00000"/>
          </a:solidFill>
          <a:ln w="952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r>
              <a:rPr lang="en-US" sz="1600" b="1" dirty="0" smtClean="0">
                <a:solidFill>
                  <a:schemeClr val="bg1"/>
                </a:solidFill>
              </a:rPr>
              <a:t> </a:t>
            </a:r>
            <a:endParaRPr lang="en-US" sz="1600" b="1" dirty="0">
              <a:solidFill>
                <a:schemeClr val="bg1"/>
              </a:solidFill>
            </a:endParaRPr>
          </a:p>
          <a:p>
            <a:pPr algn="ctr"/>
            <a:r>
              <a:rPr lang="en-US" sz="2400" b="1" dirty="0" smtClean="0">
                <a:solidFill>
                  <a:schemeClr val="bg1"/>
                </a:solidFill>
              </a:rPr>
              <a:t>Engaged IDPs to use </a:t>
            </a:r>
            <a:r>
              <a:rPr lang="en-US" sz="2400" b="1" dirty="0" err="1" smtClean="0">
                <a:solidFill>
                  <a:schemeClr val="bg1"/>
                </a:solidFill>
              </a:rPr>
              <a:t>OneImpact</a:t>
            </a:r>
            <a:r>
              <a:rPr lang="en-US" sz="2400" b="1" dirty="0" smtClean="0">
                <a:solidFill>
                  <a:schemeClr val="bg1"/>
                </a:solidFill>
              </a:rPr>
              <a:t> to report challenges and barriers for services</a:t>
            </a:r>
          </a:p>
          <a:p>
            <a:pPr algn="ctr"/>
            <a:endParaRPr lang="en-US" sz="2400" b="1" dirty="0">
              <a:solidFill>
                <a:schemeClr val="bg1"/>
              </a:solidFill>
            </a:endParaRPr>
          </a:p>
        </p:txBody>
      </p:sp>
      <p:sp>
        <p:nvSpPr>
          <p:cNvPr id="10" name="Titre 1">
            <a:extLst>
              <a:ext uri="{FF2B5EF4-FFF2-40B4-BE49-F238E27FC236}">
                <a16:creationId xmlns:a16="http://schemas.microsoft.com/office/drawing/2014/main" id="{000237C8-CC5E-93E8-A1B1-D6BC68500862}"/>
              </a:ext>
            </a:extLst>
          </p:cNvPr>
          <p:cNvSpPr>
            <a:spLocks noGrp="1"/>
          </p:cNvSpPr>
          <p:nvPr>
            <p:ph type="title"/>
          </p:nvPr>
        </p:nvSpPr>
        <p:spPr>
          <a:xfrm>
            <a:off x="464977" y="230888"/>
            <a:ext cx="11291594" cy="395317"/>
          </a:xfrm>
        </p:spPr>
        <p:txBody>
          <a:bodyPr>
            <a:noAutofit/>
          </a:bodyPr>
          <a:lstStyle/>
          <a:p>
            <a:r>
              <a:rPr lang="en-US" sz="3200" b="1" i="1" u="sng" dirty="0" smtClean="0">
                <a:solidFill>
                  <a:srgbClr val="0070C0"/>
                </a:solidFill>
                <a:latin typeface="Arial Black" panose="020B0A04020102020204" pitchFamily="34" charset="0"/>
              </a:rPr>
              <a:t>Involve</a:t>
            </a:r>
            <a:endParaRPr lang="en-US" sz="3200" b="1" i="1" u="sng" dirty="0">
              <a:solidFill>
                <a:srgbClr val="0070C0"/>
              </a:solidFill>
              <a:latin typeface="Arial Black" panose="020B0A04020102020204" pitchFamily="34" charset="0"/>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290" y="1232167"/>
            <a:ext cx="3760237" cy="3844213"/>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6807" y="1232167"/>
            <a:ext cx="3900197" cy="3844213"/>
          </a:xfrm>
          <a:prstGeom prst="rect">
            <a:avLst/>
          </a:prstGeom>
        </p:spPr>
      </p:pic>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8969" y="1283484"/>
            <a:ext cx="3763349" cy="3792895"/>
          </a:xfrm>
          <a:prstGeom prst="rect">
            <a:avLst/>
          </a:prstGeom>
        </p:spPr>
      </p:pic>
    </p:spTree>
    <p:extLst>
      <p:ext uri="{BB962C8B-B14F-4D97-AF65-F5344CB8AC3E}">
        <p14:creationId xmlns:p14="http://schemas.microsoft.com/office/powerpoint/2010/main" val="32375039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4" name="Google Shape;124;p17"/>
          <p:cNvSpPr/>
          <p:nvPr/>
        </p:nvSpPr>
        <p:spPr>
          <a:xfrm>
            <a:off x="0" y="5579706"/>
            <a:ext cx="12192000" cy="1306286"/>
          </a:xfrm>
          <a:prstGeom prst="rect">
            <a:avLst/>
          </a:prstGeom>
          <a:solidFill>
            <a:srgbClr val="C00000"/>
          </a:solidFill>
          <a:ln w="952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r>
              <a:rPr lang="en-US" sz="1600" b="1" dirty="0" smtClean="0">
                <a:solidFill>
                  <a:schemeClr val="bg1"/>
                </a:solidFill>
              </a:rPr>
              <a:t> </a:t>
            </a:r>
            <a:endParaRPr lang="en-US" sz="1600" b="1" dirty="0">
              <a:solidFill>
                <a:schemeClr val="bg1"/>
              </a:solidFill>
            </a:endParaRPr>
          </a:p>
          <a:p>
            <a:pPr algn="ctr"/>
            <a:r>
              <a:rPr lang="en-US" sz="2800" b="1" dirty="0">
                <a:solidFill>
                  <a:schemeClr val="bg1"/>
                </a:solidFill>
              </a:rPr>
              <a:t>Advocacy workshop: </a:t>
            </a:r>
            <a:endParaRPr lang="fr-FR" sz="2800" dirty="0">
              <a:solidFill>
                <a:schemeClr val="bg1"/>
              </a:solidFill>
            </a:endParaRPr>
          </a:p>
          <a:p>
            <a:pPr algn="ctr"/>
            <a:r>
              <a:rPr lang="en-US" sz="2800" b="1" dirty="0">
                <a:solidFill>
                  <a:schemeClr val="bg1"/>
                </a:solidFill>
              </a:rPr>
              <a:t>Preparing for Community Engagement in Pandemic Preparedness</a:t>
            </a:r>
            <a:endParaRPr lang="fr-FR" sz="2800" dirty="0">
              <a:solidFill>
                <a:schemeClr val="bg1"/>
              </a:solidFill>
            </a:endParaRPr>
          </a:p>
          <a:p>
            <a:pPr algn="ctr"/>
            <a:endParaRPr lang="en-US" sz="2400" b="1" dirty="0">
              <a:solidFill>
                <a:schemeClr val="bg1"/>
              </a:solidFill>
            </a:endParaRPr>
          </a:p>
        </p:txBody>
      </p:sp>
      <p:sp>
        <p:nvSpPr>
          <p:cNvPr id="10" name="Titre 1">
            <a:extLst>
              <a:ext uri="{FF2B5EF4-FFF2-40B4-BE49-F238E27FC236}">
                <a16:creationId xmlns:a16="http://schemas.microsoft.com/office/drawing/2014/main" id="{000237C8-CC5E-93E8-A1B1-D6BC68500862}"/>
              </a:ext>
            </a:extLst>
          </p:cNvPr>
          <p:cNvSpPr>
            <a:spLocks noGrp="1"/>
          </p:cNvSpPr>
          <p:nvPr>
            <p:ph type="title"/>
          </p:nvPr>
        </p:nvSpPr>
        <p:spPr>
          <a:xfrm>
            <a:off x="464977" y="230888"/>
            <a:ext cx="11291594" cy="395317"/>
          </a:xfrm>
        </p:spPr>
        <p:txBody>
          <a:bodyPr>
            <a:noAutofit/>
          </a:bodyPr>
          <a:lstStyle/>
          <a:p>
            <a:r>
              <a:rPr lang="en-US" sz="3200" b="1" i="1" u="sng" dirty="0" smtClean="0">
                <a:solidFill>
                  <a:srgbClr val="0070C0"/>
                </a:solidFill>
                <a:latin typeface="Arial Black" panose="020B0A04020102020204" pitchFamily="34" charset="0"/>
              </a:rPr>
              <a:t>Collaborate</a:t>
            </a:r>
            <a:endParaRPr lang="en-US" sz="3200" b="1" i="1" u="sng" dirty="0">
              <a:solidFill>
                <a:srgbClr val="0070C0"/>
              </a:solidFill>
              <a:latin typeface="Arial Black" panose="020B0A04020102020204" pitchFamily="34" charset="0"/>
            </a:endParaRPr>
          </a:p>
        </p:txBody>
      </p:sp>
      <p:grpSp>
        <p:nvGrpSpPr>
          <p:cNvPr id="7" name="Groupe 6"/>
          <p:cNvGrpSpPr/>
          <p:nvPr/>
        </p:nvGrpSpPr>
        <p:grpSpPr>
          <a:xfrm>
            <a:off x="296091" y="1325845"/>
            <a:ext cx="11460480" cy="3736340"/>
            <a:chOff x="365760" y="1773714"/>
            <a:chExt cx="11460480" cy="3736340"/>
          </a:xfrm>
        </p:grpSpPr>
        <p:pic>
          <p:nvPicPr>
            <p:cNvPr id="8" name="Image 7"/>
            <p:cNvPicPr/>
            <p:nvPr/>
          </p:nvPicPr>
          <p:blipFill>
            <a:blip r:embed="rId3"/>
            <a:stretch>
              <a:fillRect/>
            </a:stretch>
          </p:blipFill>
          <p:spPr>
            <a:xfrm>
              <a:off x="365760" y="1773714"/>
              <a:ext cx="3648075" cy="3736340"/>
            </a:xfrm>
            <a:prstGeom prst="rect">
              <a:avLst/>
            </a:prstGeom>
          </p:spPr>
        </p:pic>
        <p:pic>
          <p:nvPicPr>
            <p:cNvPr id="9" name="Image 8"/>
            <p:cNvPicPr/>
            <p:nvPr/>
          </p:nvPicPr>
          <p:blipFill>
            <a:blip r:embed="rId4"/>
            <a:stretch>
              <a:fillRect/>
            </a:stretch>
          </p:blipFill>
          <p:spPr>
            <a:xfrm>
              <a:off x="8322945" y="1773714"/>
              <a:ext cx="3503295" cy="3704590"/>
            </a:xfrm>
            <a:prstGeom prst="rect">
              <a:avLst/>
            </a:prstGeom>
          </p:spPr>
        </p:pic>
        <p:pic>
          <p:nvPicPr>
            <p:cNvPr id="11" name="Image 10"/>
            <p:cNvPicPr/>
            <p:nvPr/>
          </p:nvPicPr>
          <p:blipFill>
            <a:blip r:embed="rId5"/>
            <a:stretch>
              <a:fillRect/>
            </a:stretch>
          </p:blipFill>
          <p:spPr>
            <a:xfrm>
              <a:off x="4342446" y="1773714"/>
              <a:ext cx="3658553" cy="3704590"/>
            </a:xfrm>
            <a:prstGeom prst="rect">
              <a:avLst/>
            </a:prstGeom>
          </p:spPr>
        </p:pic>
      </p:grpSp>
    </p:spTree>
    <p:extLst>
      <p:ext uri="{BB962C8B-B14F-4D97-AF65-F5344CB8AC3E}">
        <p14:creationId xmlns:p14="http://schemas.microsoft.com/office/powerpoint/2010/main" val="15885008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1996</TotalTime>
  <Words>711</Words>
  <Application>Microsoft Office PowerPoint</Application>
  <PresentationFormat>Grand écran</PresentationFormat>
  <Paragraphs>99</Paragraphs>
  <Slides>15</Slides>
  <Notes>12</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15</vt:i4>
      </vt:variant>
    </vt:vector>
  </HeadingPairs>
  <TitlesOfParts>
    <vt:vector size="21" baseType="lpstr">
      <vt:lpstr>Arial</vt:lpstr>
      <vt:lpstr>Arial Black</vt:lpstr>
      <vt:lpstr>Times New Roman</vt:lpstr>
      <vt:lpstr>Calibri</vt:lpstr>
      <vt:lpstr>Wingdings</vt:lpstr>
      <vt:lpstr>Office Theme</vt:lpstr>
      <vt:lpstr>ENGAGEMENT OF IDPs ON THE TB, COVID-19 AND OTHERS PANDEMICS IN CAMEROON</vt:lpstr>
      <vt:lpstr>Background</vt:lpstr>
      <vt:lpstr>Engagement and capacity of LMPs to engage in TB and PPR at country-level</vt:lpstr>
      <vt:lpstr>Présentation PowerPoint</vt:lpstr>
      <vt:lpstr>Présentation PowerPoint</vt:lpstr>
      <vt:lpstr>Inform</vt:lpstr>
      <vt:lpstr>Consult</vt:lpstr>
      <vt:lpstr>Involve</vt:lpstr>
      <vt:lpstr>Collaborate</vt:lpstr>
      <vt:lpstr>Empower </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Priorisation dans les demandes de financement du Fonds mondial</dc:title>
  <dc:creator>Daouda Ba</dc:creator>
  <cp:lastModifiedBy>Bertrand kampoer</cp:lastModifiedBy>
  <cp:revision>64</cp:revision>
  <dcterms:modified xsi:type="dcterms:W3CDTF">2024-04-03T23:10:27Z</dcterms:modified>
</cp:coreProperties>
</file>